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261" r:id="rId3"/>
    <p:sldId id="262" r:id="rId4"/>
    <p:sldId id="264" r:id="rId5"/>
    <p:sldId id="265" r:id="rId6"/>
    <p:sldId id="263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60" r:id="rId15"/>
    <p:sldId id="269" r:id="rId16"/>
    <p:sldId id="274" r:id="rId17"/>
    <p:sldId id="257" r:id="rId18"/>
    <p:sldId id="258" r:id="rId19"/>
    <p:sldId id="259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4660"/>
  </p:normalViewPr>
  <p:slideViewPr>
    <p:cSldViewPr snapToGrid="0">
      <p:cViewPr>
        <p:scale>
          <a:sx n="50" d="100"/>
          <a:sy n="50" d="100"/>
        </p:scale>
        <p:origin x="1506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058BF-C5E1-4B52-BD8A-FD1AD5779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D51F7-3CC3-4BB7-8291-B1789482E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20447-D6C7-43E1-AE88-1FB66CC9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A76A3-ADC8-4477-8FC1-B9DD55D84908}" type="datetime1">
              <a:rPr lang="en-US" smtClean="0"/>
              <a:t>11/8/2021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E17B6-E7FC-473A-8D5F-0E6B838E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AF4E0-FDDB-42B9-862C-7BBC501C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54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922F-6166-4009-A42D-027DC7180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791CF-167D-446D-9F99-6976C986E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A422-E040-4DE1-9DA5-C8D37C11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2538-DC4D-4667-96E5-B3278DDF8B12}" type="datetime1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3B0B-60E7-494E-91CB-055BC269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8C554-7C1B-4D8F-9B6B-04492656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50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6EF0-6ED8-49A7-BDAD-E20A143FA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FCE9CD-90A9-44BA-B293-0662E077D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7DAE0-05C4-460B-B96D-BD183ED0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0548-5C08-4BE3-B63E-F2BB63B0B00C}" type="datetime1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3CA93-55C9-4AA3-89A0-55490F74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D820-FF26-4325-816F-310C30F80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54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6C8-0B4F-4655-A630-0B1D254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B888-85E0-4D92-903E-C3FE7E87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48916-250B-4232-BD7D-571FDE79F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49BE-398D-479A-8A7E-5DDBCA61EDCB}" type="datetime1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BFB4-647C-4104-B6D4-3346051C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FA73F-2BE8-4370-AE90-58F4CE51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3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1446D-9FAC-4157-A41A-51675C8B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1709738"/>
            <a:ext cx="10570210" cy="275889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F8D4A-8F93-4399-9546-64F286400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4589463"/>
            <a:ext cx="105702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2FD4-BF96-470C-8247-20DFAE1C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C193-4974-4A1F-9C63-07D595E30D66}" type="datetime1">
              <a:rPr lang="en-US" smtClean="0"/>
              <a:t>11/8/2021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75A2D-86C4-4467-BAB8-E9ED004D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2A4D-D9B2-4C82-95E4-B86F9F5F3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46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6B3AA-8C30-429E-B934-AF1220438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5834E-691F-4728-88F5-A0C4696695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240" y="1825625"/>
            <a:ext cx="52425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876374-880F-4E25-9F88-79E3C1AB1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9BD69-B509-4FCE-95A8-ED03FFC8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A87F-28D4-4BF0-B81F-877A89DFD5AC}" type="datetime1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C287B-AE5B-490B-BF81-A50D7A2E8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3C2246-303C-4A29-B6EA-E62CEDE6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807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2FE79-D5BE-43E8-B6C5-2675B7F4D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57814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D3A07-BA51-4113-902E-830A887D2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01812"/>
            <a:ext cx="5220335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320A9-E274-4E1B-B02D-9A3F510A1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7240" y="2825749"/>
            <a:ext cx="5220335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E80D3A-C2A8-4B78-B7E2-4908C74B1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01812"/>
            <a:ext cx="5183188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D84DD-9460-4B08-86AD-27486A9400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25749"/>
            <a:ext cx="5183188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0B7F8-282C-4210-AE7D-F35228BAC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1F3-208B-49A3-B337-9C8ACEB3E0E1}" type="datetime1">
              <a:rPr lang="en-US" smtClean="0"/>
              <a:t>11/8/2021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E343A9-1067-4DCF-BACC-1F7F38050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84E471-04DB-4DB5-8CC5-16B3FC88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42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7C0-272E-4E50-A316-78079B2B9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06C1C9-1F69-432A-858C-D828B56E1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6CA6-7293-4AA2-A0E0-A3BF4416E786}" type="datetime1">
              <a:rPr lang="en-US" smtClean="0"/>
              <a:t>11/8/2021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6D9A1B-D149-4B97-B161-3D7C9ADBC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3722F-8C88-4E54-8CD6-12D31A05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1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11/8/2021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3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35BB-74CC-43E9-B71F-A5C05D17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19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ADC9E-7845-4DB1-87E3-6FBFB2B03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925A8-2A07-43B9-B549-061F36849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92450"/>
            <a:ext cx="3994785" cy="27765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A9037-0564-43A1-8156-1D9932E1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47011-1FFC-4EF8-9A2E-53B4AD2ADBD4}" type="datetime1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F0D40-D0E1-49C9-BE47-91BBC50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129BD-890D-412E-9805-D29F4A0D3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8ADB4-BA7B-42C2-9C6C-58B2763F8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545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19B58-B546-4E6B-BE00-3D1D64DA8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A0AB8-41A9-4548-9B83-3EFF79A00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81275"/>
            <a:ext cx="3994785" cy="277977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B33ED-A015-4992-A004-33D41CFF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B47-45B4-4EF5-A743-B4885DD2F060}" type="datetime1">
              <a:rPr lang="en-US" smtClean="0"/>
              <a:t>11/8/2021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29CDA-E85F-47D1-83B7-02A50DEB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9625F-5352-4136-8AC4-F8899D00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05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99B5B3C5-A599-465B-B2B9-866E8B2087CE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5C84982-7DD0-43B1-8A2D-BFA4DF1B4E60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Decorative Circles">
            <a:extLst>
              <a:ext uri="{FF2B5EF4-FFF2-40B4-BE49-F238E27FC236}">
                <a16:creationId xmlns:a16="http://schemas.microsoft.com/office/drawing/2014/main" id="{1D912E1C-3BBA-42F0-A3EE-FEC382E7230A}"/>
              </a:ext>
            </a:extLst>
          </p:cNvPr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FEEAC76-E273-46A8-8F8E-CE59860FE70D}"/>
                </a:ext>
              </a:extLst>
            </p:cNvPr>
            <p:cNvSpPr/>
            <p:nvPr/>
          </p:nvSpPr>
          <p:spPr>
            <a:xfrm>
              <a:off x="209098" y="727602"/>
              <a:ext cx="172408" cy="17240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6594A0E-9400-45AD-A431-1DA1C0B28966}"/>
                </a:ext>
              </a:extLst>
            </p:cNvPr>
            <p:cNvSpPr/>
            <p:nvPr/>
          </p:nvSpPr>
          <p:spPr>
            <a:xfrm>
              <a:off x="949947" y="136523"/>
              <a:ext cx="113367" cy="113367"/>
            </a:xfrm>
            <a:prstGeom prst="ellipse">
              <a:avLst/>
            </a:prstGeom>
            <a:solidFill>
              <a:srgbClr val="F39E2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916D6C-D32F-42B6-8512-CD5EDB8F2B9B}"/>
                </a:ext>
              </a:extLst>
            </p:cNvPr>
            <p:cNvSpPr/>
            <p:nvPr/>
          </p:nvSpPr>
          <p:spPr>
            <a:xfrm>
              <a:off x="11575290" y="5859047"/>
              <a:ext cx="305780" cy="3057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834846D-59C6-40F4-907C-F1A4689B58F1}"/>
                </a:ext>
              </a:extLst>
            </p:cNvPr>
            <p:cNvSpPr/>
            <p:nvPr/>
          </p:nvSpPr>
          <p:spPr>
            <a:xfrm>
              <a:off x="95730" y="1133938"/>
              <a:ext cx="226735" cy="226735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A257CDF-2E36-4DC7-8EE4-5CD8F8ECAC87}"/>
                </a:ext>
              </a:extLst>
            </p:cNvPr>
            <p:cNvSpPr/>
            <p:nvPr/>
          </p:nvSpPr>
          <p:spPr>
            <a:xfrm>
              <a:off x="11536830" y="554419"/>
              <a:ext cx="382700" cy="3827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5B26E0E-A115-4AE2-82D8-76BB93CC494F}"/>
                </a:ext>
              </a:extLst>
            </p:cNvPr>
            <p:cNvSpPr/>
            <p:nvPr/>
          </p:nvSpPr>
          <p:spPr>
            <a:xfrm>
              <a:off x="11224303" y="299808"/>
              <a:ext cx="113367" cy="113367"/>
            </a:xfrm>
            <a:prstGeom prst="ellipse">
              <a:avLst/>
            </a:prstGeom>
            <a:solidFill>
              <a:srgbClr val="F3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55058DB-7E01-4E95-BF59-983AA1BBB38E}"/>
                </a:ext>
              </a:extLst>
            </p:cNvPr>
            <p:cNvSpPr/>
            <p:nvPr/>
          </p:nvSpPr>
          <p:spPr>
            <a:xfrm>
              <a:off x="11629630" y="5482355"/>
              <a:ext cx="94160" cy="94160"/>
            </a:xfrm>
            <a:prstGeom prst="ellipse">
              <a:avLst/>
            </a:prstGeom>
            <a:solidFill>
              <a:srgbClr val="E3BEBE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810F7E2-23F3-44D6-B09E-71E556536052}"/>
                </a:ext>
              </a:extLst>
            </p:cNvPr>
            <p:cNvSpPr/>
            <p:nvPr/>
          </p:nvSpPr>
          <p:spPr>
            <a:xfrm>
              <a:off x="10415328" y="6124958"/>
              <a:ext cx="113367" cy="1133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9D5C391-E1DB-410A-A78C-ED3BBDFF0758}"/>
                </a:ext>
              </a:extLst>
            </p:cNvPr>
            <p:cNvSpPr/>
            <p:nvPr/>
          </p:nvSpPr>
          <p:spPr>
            <a:xfrm>
              <a:off x="10120382" y="6255986"/>
              <a:ext cx="305780" cy="3057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7C4944D-9373-4283-BCAA-927A0316659E}"/>
                </a:ext>
              </a:extLst>
            </p:cNvPr>
            <p:cNvSpPr/>
            <p:nvPr/>
          </p:nvSpPr>
          <p:spPr>
            <a:xfrm>
              <a:off x="9934343" y="6204350"/>
              <a:ext cx="113367" cy="11336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804C521-2D9F-4CE4-AFD3-D4F1551FEC6A}"/>
                </a:ext>
              </a:extLst>
            </p:cNvPr>
            <p:cNvSpPr/>
            <p:nvPr/>
          </p:nvSpPr>
          <p:spPr>
            <a:xfrm>
              <a:off x="11642244" y="6317718"/>
              <a:ext cx="549756" cy="540282"/>
            </a:xfrm>
            <a:custGeom>
              <a:avLst/>
              <a:gdLst>
                <a:gd name="connsiteX0" fmla="*/ 1224540 w 2115556"/>
                <a:gd name="connsiteY0" fmla="*/ 0 h 2079100"/>
                <a:gd name="connsiteX1" fmla="*/ 2090421 w 2115556"/>
                <a:gd name="connsiteY1" fmla="*/ 358660 h 2079100"/>
                <a:gd name="connsiteX2" fmla="*/ 2115556 w 2115556"/>
                <a:gd name="connsiteY2" fmla="*/ 386315 h 2079100"/>
                <a:gd name="connsiteX3" fmla="*/ 2115556 w 2115556"/>
                <a:gd name="connsiteY3" fmla="*/ 2062765 h 2079100"/>
                <a:gd name="connsiteX4" fmla="*/ 2100710 w 2115556"/>
                <a:gd name="connsiteY4" fmla="*/ 2079100 h 2079100"/>
                <a:gd name="connsiteX5" fmla="*/ 348370 w 2115556"/>
                <a:gd name="connsiteY5" fmla="*/ 2079100 h 2079100"/>
                <a:gd name="connsiteX6" fmla="*/ 279625 w 2115556"/>
                <a:gd name="connsiteY6" fmla="*/ 2003461 h 2079100"/>
                <a:gd name="connsiteX7" fmla="*/ 0 w 2115556"/>
                <a:gd name="connsiteY7" fmla="*/ 1224540 h 2079100"/>
                <a:gd name="connsiteX8" fmla="*/ 1224540 w 2115556"/>
                <a:gd name="connsiteY8" fmla="*/ 0 h 207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5556" h="2079100">
                  <a:moveTo>
                    <a:pt x="1224540" y="0"/>
                  </a:moveTo>
                  <a:cubicBezTo>
                    <a:pt x="1562687" y="0"/>
                    <a:pt x="1868823" y="137062"/>
                    <a:pt x="2090421" y="358660"/>
                  </a:cubicBezTo>
                  <a:lnTo>
                    <a:pt x="2115556" y="386315"/>
                  </a:lnTo>
                  <a:lnTo>
                    <a:pt x="2115556" y="2062765"/>
                  </a:lnTo>
                  <a:lnTo>
                    <a:pt x="2100710" y="2079100"/>
                  </a:lnTo>
                  <a:lnTo>
                    <a:pt x="348370" y="2079100"/>
                  </a:lnTo>
                  <a:lnTo>
                    <a:pt x="279625" y="2003461"/>
                  </a:lnTo>
                  <a:cubicBezTo>
                    <a:pt x="104938" y="1791789"/>
                    <a:pt x="0" y="1520419"/>
                    <a:pt x="0" y="1224540"/>
                  </a:cubicBezTo>
                  <a:cubicBezTo>
                    <a:pt x="0" y="548245"/>
                    <a:pt x="548245" y="0"/>
                    <a:pt x="1224540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55AC65C-13EF-4182-AA3C-62BE165CC033}"/>
                </a:ext>
              </a:extLst>
            </p:cNvPr>
            <p:cNvSpPr/>
            <p:nvPr/>
          </p:nvSpPr>
          <p:spPr>
            <a:xfrm>
              <a:off x="-1" y="-1"/>
              <a:ext cx="510196" cy="538336"/>
            </a:xfrm>
            <a:custGeom>
              <a:avLst/>
              <a:gdLst>
                <a:gd name="connsiteX0" fmla="*/ 0 w 510196"/>
                <a:gd name="connsiteY0" fmla="*/ 0 h 538336"/>
                <a:gd name="connsiteX1" fmla="*/ 459276 w 510196"/>
                <a:gd name="connsiteY1" fmla="*/ 0 h 538336"/>
                <a:gd name="connsiteX2" fmla="*/ 482126 w 510196"/>
                <a:gd name="connsiteY2" fmla="*/ 42098 h 538336"/>
                <a:gd name="connsiteX3" fmla="*/ 510196 w 510196"/>
                <a:gd name="connsiteY3" fmla="*/ 181136 h 538336"/>
                <a:gd name="connsiteX4" fmla="*/ 152996 w 510196"/>
                <a:gd name="connsiteY4" fmla="*/ 538336 h 538336"/>
                <a:gd name="connsiteX5" fmla="*/ 13958 w 510196"/>
                <a:gd name="connsiteY5" fmla="*/ 510266 h 538336"/>
                <a:gd name="connsiteX6" fmla="*/ 0 w 510196"/>
                <a:gd name="connsiteY6" fmla="*/ 502690 h 53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196" h="538336">
                  <a:moveTo>
                    <a:pt x="0" y="0"/>
                  </a:moveTo>
                  <a:lnTo>
                    <a:pt x="459276" y="0"/>
                  </a:lnTo>
                  <a:lnTo>
                    <a:pt x="482126" y="42098"/>
                  </a:lnTo>
                  <a:cubicBezTo>
                    <a:pt x="500201" y="84833"/>
                    <a:pt x="510196" y="131817"/>
                    <a:pt x="510196" y="181136"/>
                  </a:cubicBezTo>
                  <a:cubicBezTo>
                    <a:pt x="510196" y="378412"/>
                    <a:pt x="350272" y="538336"/>
                    <a:pt x="152996" y="538336"/>
                  </a:cubicBezTo>
                  <a:cubicBezTo>
                    <a:pt x="103677" y="538336"/>
                    <a:pt x="56693" y="528341"/>
                    <a:pt x="13958" y="510266"/>
                  </a:cubicBezTo>
                  <a:lnTo>
                    <a:pt x="0" y="50269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40DA8D2-FA4B-4282-9D44-48C27B63A153}"/>
                </a:ext>
              </a:extLst>
            </p:cNvPr>
            <p:cNvSpPr/>
            <p:nvPr/>
          </p:nvSpPr>
          <p:spPr>
            <a:xfrm>
              <a:off x="10528695" y="1"/>
              <a:ext cx="554074" cy="282754"/>
            </a:xfrm>
            <a:custGeom>
              <a:avLst/>
              <a:gdLst>
                <a:gd name="connsiteX0" fmla="*/ 644 w 309162"/>
                <a:gd name="connsiteY0" fmla="*/ 0 h 157771"/>
                <a:gd name="connsiteX1" fmla="*/ 308518 w 309162"/>
                <a:gd name="connsiteY1" fmla="*/ 0 h 157771"/>
                <a:gd name="connsiteX2" fmla="*/ 309162 w 309162"/>
                <a:gd name="connsiteY2" fmla="*/ 3190 h 157771"/>
                <a:gd name="connsiteX3" fmla="*/ 154581 w 309162"/>
                <a:gd name="connsiteY3" fmla="*/ 157771 h 157771"/>
                <a:gd name="connsiteX4" fmla="*/ 0 w 309162"/>
                <a:gd name="connsiteY4" fmla="*/ 3190 h 15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162" h="157771">
                  <a:moveTo>
                    <a:pt x="644" y="0"/>
                  </a:moveTo>
                  <a:lnTo>
                    <a:pt x="308518" y="0"/>
                  </a:lnTo>
                  <a:lnTo>
                    <a:pt x="309162" y="3190"/>
                  </a:lnTo>
                  <a:cubicBezTo>
                    <a:pt x="309162" y="88563"/>
                    <a:pt x="239954" y="157771"/>
                    <a:pt x="154581" y="157771"/>
                  </a:cubicBezTo>
                  <a:cubicBezTo>
                    <a:pt x="69208" y="157771"/>
                    <a:pt x="0" y="88563"/>
                    <a:pt x="0" y="319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9065014-CB18-414D-A527-31ECC45700AB}"/>
                </a:ext>
              </a:extLst>
            </p:cNvPr>
            <p:cNvSpPr/>
            <p:nvPr/>
          </p:nvSpPr>
          <p:spPr>
            <a:xfrm>
              <a:off x="504140" y="1132500"/>
              <a:ext cx="84680" cy="846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F39E27A-56C1-4328-8DF1-2DA147C78483}"/>
                </a:ext>
              </a:extLst>
            </p:cNvPr>
            <p:cNvSpPr/>
            <p:nvPr/>
          </p:nvSpPr>
          <p:spPr>
            <a:xfrm>
              <a:off x="12051348" y="5576515"/>
              <a:ext cx="137603" cy="210490"/>
            </a:xfrm>
            <a:custGeom>
              <a:avLst/>
              <a:gdLst>
                <a:gd name="connsiteX0" fmla="*/ 105245 w 137603"/>
                <a:gd name="connsiteY0" fmla="*/ 0 h 210490"/>
                <a:gd name="connsiteX1" fmla="*/ 137603 w 137603"/>
                <a:gd name="connsiteY1" fmla="*/ 6533 h 210490"/>
                <a:gd name="connsiteX2" fmla="*/ 137603 w 137603"/>
                <a:gd name="connsiteY2" fmla="*/ 203957 h 210490"/>
                <a:gd name="connsiteX3" fmla="*/ 105245 w 137603"/>
                <a:gd name="connsiteY3" fmla="*/ 210490 h 210490"/>
                <a:gd name="connsiteX4" fmla="*/ 0 w 137603"/>
                <a:gd name="connsiteY4" fmla="*/ 105245 h 210490"/>
                <a:gd name="connsiteX5" fmla="*/ 105245 w 137603"/>
                <a:gd name="connsiteY5" fmla="*/ 0 h 21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603" h="210490">
                  <a:moveTo>
                    <a:pt x="105245" y="0"/>
                  </a:moveTo>
                  <a:lnTo>
                    <a:pt x="137603" y="6533"/>
                  </a:lnTo>
                  <a:lnTo>
                    <a:pt x="137603" y="203957"/>
                  </a:lnTo>
                  <a:lnTo>
                    <a:pt x="105245" y="210490"/>
                  </a:lnTo>
                  <a:cubicBezTo>
                    <a:pt x="47120" y="210490"/>
                    <a:pt x="0" y="163370"/>
                    <a:pt x="0" y="105245"/>
                  </a:cubicBezTo>
                  <a:cubicBezTo>
                    <a:pt x="0" y="47120"/>
                    <a:pt x="47120" y="0"/>
                    <a:pt x="105245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EC6-E331-4312-AC12-56D55F7D2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0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D24A4-5FEC-4062-8995-EB21925B3B40}" type="datetime1">
              <a:rPr lang="en-US" smtClean="0"/>
              <a:t>11/8/2021</a:t>
            </a:fld>
            <a:endParaRPr lang="en-US" sz="1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7FC5D-92B2-4B4D-8111-6EDEF2806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8268"/>
            <a:ext cx="41148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A104D-C777-4A6E-8A43-F94028E5E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93150" y="6488268"/>
            <a:ext cx="2743200" cy="233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47434-7036-48DB-A148-6B3D8EE75CDA}" type="slidenum">
              <a:rPr lang="en-US" smtClean="0"/>
              <a:pPr/>
              <a:t>‹N›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D3A74F-6169-4D30-A245-B46D738BE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77E64-7A05-44DA-81FA-6EF4806BB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25625"/>
            <a:ext cx="106591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467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792" r:id="rId8"/>
    <p:sldLayoutId id="2147483793" r:id="rId9"/>
    <p:sldLayoutId id="2147483794" r:id="rId10"/>
    <p:sldLayoutId id="214748380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8" name="Rectangle 167">
            <a:extLst>
              <a:ext uri="{FF2B5EF4-FFF2-40B4-BE49-F238E27FC236}">
                <a16:creationId xmlns:a16="http://schemas.microsoft.com/office/drawing/2014/main" id="{BADD9AF4-8588-481F-98AB-609986ACF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418800E-41B6-4CC4-B414-9FBE360D6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72" name="Decorative Circles">
            <a:extLst>
              <a:ext uri="{FF2B5EF4-FFF2-40B4-BE49-F238E27FC236}">
                <a16:creationId xmlns:a16="http://schemas.microsoft.com/office/drawing/2014/main" id="{BDB8DD6D-F19D-4027-B1F2-0071B95B06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7484" y="236341"/>
            <a:ext cx="10677791" cy="4262956"/>
            <a:chOff x="767484" y="236341"/>
            <a:chExt cx="10677791" cy="4262956"/>
          </a:xfrm>
        </p:grpSpPr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1EDA1A90-A79A-44EA-88ED-E1072FE10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49767" y="3283228"/>
              <a:ext cx="226735" cy="2267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F65B9DE6-7A12-4FE0-A927-B126AB46AA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413359" y="386135"/>
              <a:ext cx="466441" cy="46644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64EB743D-9C8D-4446-AF07-4B3A6C4936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90699" y="236341"/>
              <a:ext cx="113367" cy="113367"/>
            </a:xfrm>
            <a:prstGeom prst="ellipse">
              <a:avLst/>
            </a:prstGeom>
            <a:solidFill>
              <a:srgbClr val="F3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EE36C286-4DA3-4D10-A0AB-C46C43A0E0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0448" y="3803994"/>
              <a:ext cx="94160" cy="94160"/>
            </a:xfrm>
            <a:prstGeom prst="ellipse">
              <a:avLst/>
            </a:prstGeom>
            <a:solidFill>
              <a:srgbClr val="E3BEBE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85A21E54-74C3-49FC-9ED9-44E0A76296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7484" y="2755518"/>
              <a:ext cx="466441" cy="466441"/>
            </a:xfrm>
            <a:prstGeom prst="ellipse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2C8DB091-B03A-448D-8C5D-DA5D6C945F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31908" y="3813254"/>
              <a:ext cx="113367" cy="1133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6FBCC27B-FC37-4F00-9C5A-5C6AA3F0CC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75095" y="3592374"/>
              <a:ext cx="305780" cy="3057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3CBC2537-3EAD-401D-A736-0771396DE4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494104" y="4385930"/>
              <a:ext cx="113367" cy="11336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Oval 1">
            <a:extLst>
              <a:ext uri="{FF2B5EF4-FFF2-40B4-BE49-F238E27FC236}">
                <a16:creationId xmlns:a16="http://schemas.microsoft.com/office/drawing/2014/main" id="{D91691E5-D3FB-4D4A-A0BA-6E259355BF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78580" y="0"/>
            <a:ext cx="2733089" cy="2357297"/>
          </a:xfrm>
          <a:custGeom>
            <a:avLst/>
            <a:gdLst>
              <a:gd name="connsiteX0" fmla="*/ 288659 w 3192131"/>
              <a:gd name="connsiteY0" fmla="*/ 0 h 2753222"/>
              <a:gd name="connsiteX1" fmla="*/ 3192131 w 3192131"/>
              <a:gd name="connsiteY1" fmla="*/ 0 h 2753222"/>
              <a:gd name="connsiteX2" fmla="*/ 3192131 w 3192131"/>
              <a:gd name="connsiteY2" fmla="*/ 2058956 h 2753222"/>
              <a:gd name="connsiteX3" fmla="*/ 3158043 w 3192131"/>
              <a:gd name="connsiteY3" fmla="*/ 2104541 h 2753222"/>
              <a:gd name="connsiteX4" fmla="*/ 1782545 w 3192131"/>
              <a:gd name="connsiteY4" fmla="*/ 2753222 h 2753222"/>
              <a:gd name="connsiteX5" fmla="*/ 0 w 3192131"/>
              <a:gd name="connsiteY5" fmla="*/ 970677 h 2753222"/>
              <a:gd name="connsiteX6" fmla="*/ 215144 w 3192131"/>
              <a:gd name="connsiteY6" fmla="*/ 121011 h 275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2131" h="2753222">
                <a:moveTo>
                  <a:pt x="288659" y="0"/>
                </a:moveTo>
                <a:lnTo>
                  <a:pt x="3192131" y="0"/>
                </a:lnTo>
                <a:lnTo>
                  <a:pt x="3192131" y="2058956"/>
                </a:lnTo>
                <a:lnTo>
                  <a:pt x="3158043" y="2104541"/>
                </a:lnTo>
                <a:cubicBezTo>
                  <a:pt x="2831098" y="2500707"/>
                  <a:pt x="2336311" y="2753222"/>
                  <a:pt x="1782545" y="2753222"/>
                </a:cubicBezTo>
                <a:cubicBezTo>
                  <a:pt x="798073" y="2753222"/>
                  <a:pt x="0" y="1955149"/>
                  <a:pt x="0" y="970677"/>
                </a:cubicBezTo>
                <a:cubicBezTo>
                  <a:pt x="0" y="663030"/>
                  <a:pt x="77937" y="373585"/>
                  <a:pt x="215144" y="121011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4" name="Graphic 183">
            <a:extLst>
              <a:ext uri="{FF2B5EF4-FFF2-40B4-BE49-F238E27FC236}">
                <a16:creationId xmlns:a16="http://schemas.microsoft.com/office/drawing/2014/main" id="{5FB0540C-AF58-4EFA-940D-16DEF3CEE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631" t="30907" r="23362" b="17441"/>
          <a:stretch/>
        </p:blipFill>
        <p:spPr>
          <a:xfrm>
            <a:off x="9573575" y="-4327"/>
            <a:ext cx="2668147" cy="237589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1F9D5FC-A68E-4C2D-AC7C-451C18375B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4041" y="586049"/>
            <a:ext cx="7584329" cy="3451086"/>
          </a:xfrm>
        </p:spPr>
        <p:txBody>
          <a:bodyPr>
            <a:noAutofit/>
          </a:bodyPr>
          <a:lstStyle/>
          <a:p>
            <a:r>
              <a:rPr lang="it-IT" sz="4800" b="1" dirty="0"/>
              <a:t>Democrazia costituzionale e processi deliberativi.</a:t>
            </a:r>
            <a:br>
              <a:rPr lang="it-IT" sz="4800" b="1" dirty="0"/>
            </a:br>
            <a:r>
              <a:rPr lang="it-IT" sz="4800" b="1" dirty="0"/>
              <a:t>I principi del metodo democratico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D84FC1A-9741-4732-9FBD-817B78447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2605" y="4688010"/>
            <a:ext cx="7063739" cy="1655762"/>
          </a:xfrm>
        </p:spPr>
        <p:txBody>
          <a:bodyPr>
            <a:normAutofit/>
          </a:bodyPr>
          <a:lstStyle/>
          <a:p>
            <a:r>
              <a:rPr lang="it-IT" dirty="0"/>
              <a:t>Corso per facilitatori in collaborazione con l’Associazione Demos</a:t>
            </a:r>
          </a:p>
          <a:p>
            <a:r>
              <a:rPr lang="it-IT" dirty="0"/>
              <a:t>Novembre 2021 - Prof. Carlo Di Marco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F38302C-2C6F-447E-B6A4-6ED057DE2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3" r="26836" b="-2"/>
          <a:stretch/>
        </p:blipFill>
        <p:spPr>
          <a:xfrm>
            <a:off x="392710" y="305971"/>
            <a:ext cx="2051331" cy="2051331"/>
          </a:xfrm>
          <a:custGeom>
            <a:avLst/>
            <a:gdLst/>
            <a:ahLst/>
            <a:cxnLst/>
            <a:rect l="l" t="t" r="r" b="b"/>
            <a:pathLst>
              <a:path w="3111160" h="3111160">
                <a:moveTo>
                  <a:pt x="1555580" y="0"/>
                </a:moveTo>
                <a:cubicBezTo>
                  <a:pt x="2414703" y="0"/>
                  <a:pt x="3111160" y="696457"/>
                  <a:pt x="3111160" y="1555580"/>
                </a:cubicBezTo>
                <a:cubicBezTo>
                  <a:pt x="3111160" y="2414703"/>
                  <a:pt x="2414703" y="3111160"/>
                  <a:pt x="1555580" y="3111160"/>
                </a:cubicBezTo>
                <a:cubicBezTo>
                  <a:pt x="696457" y="3111160"/>
                  <a:pt x="0" y="2414703"/>
                  <a:pt x="0" y="1555580"/>
                </a:cubicBezTo>
                <a:cubicBezTo>
                  <a:pt x="0" y="696457"/>
                  <a:pt x="696457" y="0"/>
                  <a:pt x="1555580" y="0"/>
                </a:cubicBezTo>
                <a:close/>
              </a:path>
            </a:pathLst>
          </a:custGeom>
        </p:spPr>
      </p:pic>
      <p:sp>
        <p:nvSpPr>
          <p:cNvPr id="186" name="Oval 3">
            <a:extLst>
              <a:ext uri="{FF2B5EF4-FFF2-40B4-BE49-F238E27FC236}">
                <a16:creationId xmlns:a16="http://schemas.microsoft.com/office/drawing/2014/main" id="{DD61381C-4405-4423-B82D-86A8E02D1A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rot="16200000">
            <a:off x="-639576" y="4068576"/>
            <a:ext cx="2914772" cy="1635620"/>
          </a:xfrm>
          <a:custGeom>
            <a:avLst/>
            <a:gdLst>
              <a:gd name="connsiteX0" fmla="*/ 18128 w 4408870"/>
              <a:gd name="connsiteY0" fmla="*/ 0 h 2474031"/>
              <a:gd name="connsiteX1" fmla="*/ 4390742 w 4408870"/>
              <a:gd name="connsiteY1" fmla="*/ 0 h 2474031"/>
              <a:gd name="connsiteX2" fmla="*/ 4397489 w 4408870"/>
              <a:gd name="connsiteY2" fmla="*/ 44205 h 2474031"/>
              <a:gd name="connsiteX3" fmla="*/ 4408870 w 4408870"/>
              <a:gd name="connsiteY3" fmla="*/ 269596 h 2474031"/>
              <a:gd name="connsiteX4" fmla="*/ 2204435 w 4408870"/>
              <a:gd name="connsiteY4" fmla="*/ 2474031 h 2474031"/>
              <a:gd name="connsiteX5" fmla="*/ 0 w 4408870"/>
              <a:gd name="connsiteY5" fmla="*/ 269596 h 2474031"/>
              <a:gd name="connsiteX6" fmla="*/ 11381 w 4408870"/>
              <a:gd name="connsiteY6" fmla="*/ 44205 h 2474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8870" h="2474031">
                <a:moveTo>
                  <a:pt x="18128" y="0"/>
                </a:moveTo>
                <a:lnTo>
                  <a:pt x="4390742" y="0"/>
                </a:lnTo>
                <a:lnTo>
                  <a:pt x="4397489" y="44205"/>
                </a:lnTo>
                <a:cubicBezTo>
                  <a:pt x="4405015" y="118312"/>
                  <a:pt x="4408870" y="193504"/>
                  <a:pt x="4408870" y="269596"/>
                </a:cubicBezTo>
                <a:cubicBezTo>
                  <a:pt x="4408870" y="1487072"/>
                  <a:pt x="3421911" y="2474031"/>
                  <a:pt x="2204435" y="2474031"/>
                </a:cubicBezTo>
                <a:cubicBezTo>
                  <a:pt x="986959" y="2474031"/>
                  <a:pt x="0" y="1487072"/>
                  <a:pt x="0" y="269596"/>
                </a:cubicBezTo>
                <a:cubicBezTo>
                  <a:pt x="0" y="193504"/>
                  <a:pt x="3855" y="118312"/>
                  <a:pt x="11381" y="442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8" name="Graphic 187">
            <a:extLst>
              <a:ext uri="{FF2B5EF4-FFF2-40B4-BE49-F238E27FC236}">
                <a16:creationId xmlns:a16="http://schemas.microsoft.com/office/drawing/2014/main" id="{12936F2B-D2DA-4488-AC2B-9A77D2366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5737" t="12146" r="12288" b="12942"/>
          <a:stretch/>
        </p:blipFill>
        <p:spPr>
          <a:xfrm>
            <a:off x="0" y="3409035"/>
            <a:ext cx="1633210" cy="2914772"/>
          </a:xfrm>
          <a:prstGeom prst="rect">
            <a:avLst/>
          </a:prstGeom>
        </p:spPr>
      </p:pic>
      <p:pic>
        <p:nvPicPr>
          <p:cNvPr id="7" name="Immagine 6" descr="Immagine che contiene testo, colorato&#10;&#10;Descrizione generata automaticamente">
            <a:extLst>
              <a:ext uri="{FF2B5EF4-FFF2-40B4-BE49-F238E27FC236}">
                <a16:creationId xmlns:a16="http://schemas.microsoft.com/office/drawing/2014/main" id="{08E55BEB-1DE7-4313-833F-ED54BB27F9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6" r="21699" b="-3"/>
          <a:stretch/>
        </p:blipFill>
        <p:spPr>
          <a:xfrm>
            <a:off x="9728261" y="4099165"/>
            <a:ext cx="2483402" cy="2758830"/>
          </a:xfrm>
          <a:custGeom>
            <a:avLst/>
            <a:gdLst/>
            <a:ahLst/>
            <a:cxnLst/>
            <a:rect l="l" t="t" r="r" b="b"/>
            <a:pathLst>
              <a:path w="2483402" h="2758830">
                <a:moveTo>
                  <a:pt x="1716915" y="0"/>
                </a:moveTo>
                <a:cubicBezTo>
                  <a:pt x="1953972" y="0"/>
                  <a:pt x="2179807" y="48044"/>
                  <a:pt x="2385216" y="134924"/>
                </a:cubicBezTo>
                <a:lnTo>
                  <a:pt x="2483402" y="182223"/>
                </a:lnTo>
                <a:lnTo>
                  <a:pt x="2483402" y="2758830"/>
                </a:lnTo>
                <a:lnTo>
                  <a:pt x="354520" y="2758830"/>
                </a:lnTo>
                <a:lnTo>
                  <a:pt x="293222" y="2676859"/>
                </a:lnTo>
                <a:cubicBezTo>
                  <a:pt x="108097" y="2402837"/>
                  <a:pt x="0" y="2072500"/>
                  <a:pt x="0" y="1716915"/>
                </a:cubicBezTo>
                <a:cubicBezTo>
                  <a:pt x="0" y="768690"/>
                  <a:pt x="768689" y="0"/>
                  <a:pt x="171691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546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9CF1793-9891-44D6-ABFE-7960C4417FD1}"/>
              </a:ext>
            </a:extLst>
          </p:cNvPr>
          <p:cNvSpPr txBox="1"/>
          <p:nvPr/>
        </p:nvSpPr>
        <p:spPr>
          <a:xfrm>
            <a:off x="1276350" y="838200"/>
            <a:ext cx="9906000" cy="230832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7200" dirty="0"/>
              <a:t>I partiti politici nascono oligarchici e </a:t>
            </a:r>
            <a:r>
              <a:rPr lang="it-IT" sz="7200" dirty="0" err="1"/>
              <a:t>leaderisti</a:t>
            </a:r>
            <a:endParaRPr lang="it-IT" sz="7200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A22FF8E-ED14-4B1E-BC1E-D1ACD2C302CF}"/>
              </a:ext>
            </a:extLst>
          </p:cNvPr>
          <p:cNvSpPr txBox="1"/>
          <p:nvPr/>
        </p:nvSpPr>
        <p:spPr>
          <a:xfrm>
            <a:off x="1647825" y="3770353"/>
            <a:ext cx="8896350" cy="212365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400" dirty="0"/>
              <a:t>DEVONO CAMBIARE!</a:t>
            </a:r>
          </a:p>
          <a:p>
            <a:pPr algn="ctr"/>
            <a:r>
              <a:rPr lang="it-IT" sz="4400" dirty="0"/>
              <a:t>SONO CAMBIATI?</a:t>
            </a:r>
          </a:p>
          <a:p>
            <a:pPr algn="ctr"/>
            <a:r>
              <a:rPr lang="it-IT" sz="4400" dirty="0"/>
              <a:t>INIZIARONO A CAMBIARE, MA POI….</a:t>
            </a:r>
          </a:p>
        </p:txBody>
      </p:sp>
    </p:spTree>
    <p:extLst>
      <p:ext uri="{BB962C8B-B14F-4D97-AF65-F5344CB8AC3E}">
        <p14:creationId xmlns:p14="http://schemas.microsoft.com/office/powerpoint/2010/main" val="409215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853868-D625-49DD-885C-B32BA8632FA9}"/>
              </a:ext>
            </a:extLst>
          </p:cNvPr>
          <p:cNvSpPr txBox="1"/>
          <p:nvPr/>
        </p:nvSpPr>
        <p:spPr>
          <a:xfrm>
            <a:off x="732972" y="474345"/>
            <a:ext cx="10726056" cy="5078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/>
              <a:t>....ma la partecipazione, l’essere cittadini attivi, capire conoscere e contare non sono solo desideri o «favole belle»: sono principi fissati in una Costituzione che deve essere solo attuata</a:t>
            </a:r>
            <a:endParaRPr lang="it-IT" sz="4800" b="1" dirty="0"/>
          </a:p>
        </p:txBody>
      </p:sp>
    </p:spTree>
    <p:extLst>
      <p:ext uri="{BB962C8B-B14F-4D97-AF65-F5344CB8AC3E}">
        <p14:creationId xmlns:p14="http://schemas.microsoft.com/office/powerpoint/2010/main" val="404174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853868-D625-49DD-885C-B32BA8632FA9}"/>
              </a:ext>
            </a:extLst>
          </p:cNvPr>
          <p:cNvSpPr txBox="1"/>
          <p:nvPr/>
        </p:nvSpPr>
        <p:spPr>
          <a:xfrm>
            <a:off x="732972" y="905232"/>
            <a:ext cx="10726056" cy="52937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/>
              <a:t>SI DEVE RINUNCIARE?</a:t>
            </a:r>
          </a:p>
          <a:p>
            <a:pPr algn="ctr"/>
            <a:r>
              <a:rPr lang="it-IT" sz="8800" b="1" dirty="0"/>
              <a:t>NO</a:t>
            </a:r>
          </a:p>
          <a:p>
            <a:pPr algn="ctr"/>
            <a:endParaRPr lang="it-IT" sz="5400" b="1" dirty="0"/>
          </a:p>
          <a:p>
            <a:pPr algn="ctr"/>
            <a:r>
              <a:rPr lang="it-IT" sz="5400" b="1" dirty="0"/>
              <a:t>SI PUO’ FARE SENZA PARTITI?</a:t>
            </a:r>
          </a:p>
          <a:p>
            <a:pPr algn="ctr"/>
            <a:r>
              <a:rPr lang="it-IT" sz="8800" b="1" dirty="0"/>
              <a:t>SOLO IN PARTE</a:t>
            </a:r>
            <a:endParaRPr lang="it-IT" sz="8000" b="1" dirty="0"/>
          </a:p>
        </p:txBody>
      </p:sp>
    </p:spTree>
    <p:extLst>
      <p:ext uri="{BB962C8B-B14F-4D97-AF65-F5344CB8AC3E}">
        <p14:creationId xmlns:p14="http://schemas.microsoft.com/office/powerpoint/2010/main" val="40017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853868-D625-49DD-885C-B32BA8632FA9}"/>
              </a:ext>
            </a:extLst>
          </p:cNvPr>
          <p:cNvSpPr txBox="1"/>
          <p:nvPr/>
        </p:nvSpPr>
        <p:spPr>
          <a:xfrm>
            <a:off x="732972" y="931545"/>
            <a:ext cx="10726056" cy="43396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3800" b="1" dirty="0"/>
              <a:t>SI RICOMINCIA</a:t>
            </a:r>
            <a:endParaRPr lang="it-IT" sz="11500" b="1" dirty="0"/>
          </a:p>
        </p:txBody>
      </p:sp>
    </p:spTree>
    <p:extLst>
      <p:ext uri="{BB962C8B-B14F-4D97-AF65-F5344CB8AC3E}">
        <p14:creationId xmlns:p14="http://schemas.microsoft.com/office/powerpoint/2010/main" val="38240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12619" y="419444"/>
            <a:ext cx="9033163" cy="41549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6600" dirty="0"/>
              <a:t>IL PROCEDIMENTO</a:t>
            </a:r>
          </a:p>
          <a:p>
            <a:pPr algn="ctr"/>
            <a:r>
              <a:rPr lang="it-IT" sz="6600" dirty="0"/>
              <a:t>«DELIBERATIVO»:</a:t>
            </a:r>
          </a:p>
          <a:p>
            <a:pPr algn="ctr"/>
            <a:r>
              <a:rPr lang="it-IT" sz="6600" dirty="0"/>
              <a:t>non facciamo confusione….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4DC427D-89F7-4D48-B910-65D63BBEB590}"/>
              </a:ext>
            </a:extLst>
          </p:cNvPr>
          <p:cNvSpPr/>
          <p:nvPr/>
        </p:nvSpPr>
        <p:spPr>
          <a:xfrm>
            <a:off x="1856508" y="3143267"/>
            <a:ext cx="9822873" cy="28623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In inglese </a:t>
            </a:r>
            <a:r>
              <a:rPr lang="it-IT" sz="32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to </a:t>
            </a:r>
            <a:r>
              <a:rPr lang="it-IT" sz="3600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deliberate</a:t>
            </a:r>
            <a:r>
              <a:rPr lang="it-IT" sz="32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it-IT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ha un significato diverso che </a:t>
            </a:r>
            <a:r>
              <a:rPr lang="it-IT" sz="3600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deliberare</a:t>
            </a:r>
            <a:r>
              <a:rPr lang="it-IT" sz="3200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it-IT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in italiano e vuol dire esaminare attraverso una discussione i pro e i contro di una scelta, </a:t>
            </a:r>
            <a:r>
              <a:rPr lang="it-IT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prima di decidere</a:t>
            </a:r>
            <a:r>
              <a:rPr lang="it-IT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Il significato italiano mette invece l’accento sul </a:t>
            </a:r>
            <a:r>
              <a:rPr lang="it-IT" sz="3600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dopo, sul decidere</a:t>
            </a:r>
            <a:r>
              <a:rPr lang="it-IT" sz="32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. E questo fa una bella differenza.</a:t>
            </a:r>
          </a:p>
        </p:txBody>
      </p:sp>
    </p:spTree>
    <p:extLst>
      <p:ext uri="{BB962C8B-B14F-4D97-AF65-F5344CB8AC3E}">
        <p14:creationId xmlns:p14="http://schemas.microsoft.com/office/powerpoint/2010/main" val="2184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tente\Desktop\fishk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188640"/>
            <a:ext cx="33337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/>
          <p:cNvSpPr/>
          <p:nvPr/>
        </p:nvSpPr>
        <p:spPr>
          <a:xfrm>
            <a:off x="5015880" y="216865"/>
            <a:ext cx="1677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James S. </a:t>
            </a:r>
            <a:r>
              <a:rPr lang="it-IT" dirty="0" err="1"/>
              <a:t>Fishkin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5015880" y="616026"/>
            <a:ext cx="3806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Professor of International</a:t>
            </a:r>
          </a:p>
          <a:p>
            <a:r>
              <a:rPr lang="it-IT" dirty="0" err="1"/>
              <a:t>Communication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Stanford </a:t>
            </a:r>
            <a:r>
              <a:rPr lang="it-IT" dirty="0" err="1"/>
              <a:t>University</a:t>
            </a:r>
            <a:r>
              <a:rPr lang="it-IT" dirty="0"/>
              <a:t> </a:t>
            </a:r>
          </a:p>
        </p:txBody>
      </p:sp>
      <p:sp>
        <p:nvSpPr>
          <p:cNvPr id="5" name="Fumetto 3 4"/>
          <p:cNvSpPr/>
          <p:nvPr/>
        </p:nvSpPr>
        <p:spPr>
          <a:xfrm>
            <a:off x="4223792" y="1484784"/>
            <a:ext cx="6264696" cy="2520280"/>
          </a:xfrm>
          <a:prstGeom prst="wedgeEllipseCallout">
            <a:avLst>
              <a:gd name="adj1" fmla="val -54643"/>
              <a:gd name="adj2" fmla="val -32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La “deliberazione” è «una consapevole attività di riflessione, argomentazione e ponderazione delle questioni di pubblico interesse».</a:t>
            </a:r>
          </a:p>
        </p:txBody>
      </p:sp>
      <p:sp>
        <p:nvSpPr>
          <p:cNvPr id="7" name="Fumetto 3 6"/>
          <p:cNvSpPr/>
          <p:nvPr/>
        </p:nvSpPr>
        <p:spPr>
          <a:xfrm>
            <a:off x="1513761" y="3356992"/>
            <a:ext cx="6279317" cy="3168352"/>
          </a:xfrm>
          <a:prstGeom prst="wedgeEllipseCallout">
            <a:avLst>
              <a:gd name="adj1" fmla="val -22372"/>
              <a:gd name="adj2" fmla="val -92694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«Si ha una compiuta e valida deliberazione al realizzarsi di quattro condizioni: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completezza degli argomenti;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precisione delle informazioni in merito al tema trattato;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Correttezza dei soggetti coinvolti;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Rispetto e valorizzazione del pluralismo delle opinioni».</a:t>
            </a:r>
          </a:p>
        </p:txBody>
      </p:sp>
      <p:sp>
        <p:nvSpPr>
          <p:cNvPr id="8" name="Fumetto 3 7"/>
          <p:cNvSpPr/>
          <p:nvPr/>
        </p:nvSpPr>
        <p:spPr>
          <a:xfrm>
            <a:off x="6635552" y="4653136"/>
            <a:ext cx="4032448" cy="2088232"/>
          </a:xfrm>
          <a:prstGeom prst="wedgeEllipseCallout">
            <a:avLst>
              <a:gd name="adj1" fmla="val -123347"/>
              <a:gd name="adj2" fmla="val -170702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bg1">
                    <a:lumMod val="95000"/>
                    <a:lumOff val="5000"/>
                  </a:schemeClr>
                </a:solidFill>
              </a:rPr>
              <a:t>«La realizzazione di queste quattro condizioni è possibile solo con il dibattito e il confronto»</a:t>
            </a:r>
          </a:p>
        </p:txBody>
      </p:sp>
    </p:spTree>
    <p:extLst>
      <p:ext uri="{BB962C8B-B14F-4D97-AF65-F5344CB8AC3E}">
        <p14:creationId xmlns:p14="http://schemas.microsoft.com/office/powerpoint/2010/main" val="92360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40000"/>
          </a:blip>
          <a:srcRect t="6238" b="12"/>
          <a:stretch/>
        </p:blipFill>
        <p:spPr>
          <a:xfrm>
            <a:off x="20" y="-44987"/>
            <a:ext cx="12191980" cy="6857990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62DA1E43-0125-4D7D-BEFF-E34D198DB59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1192" y="622569"/>
            <a:ext cx="5274860" cy="32024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>
                <a:latin typeface="+mj-lt"/>
                <a:ea typeface="+mj-ea"/>
                <a:cs typeface="+mj-cs"/>
              </a:rPr>
              <a:t>IL FORUM CITTADINO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3406C2C-4191-452A-8D7A-AEAD1D47A1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4" y="3960254"/>
            <a:ext cx="5274858" cy="19161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Tecniche, tempi e modalità</a:t>
            </a:r>
          </a:p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C3934FE-A91A-4C01-9975-9B1C3A7AF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1" r="5537"/>
          <a:stretch/>
        </p:blipFill>
        <p:spPr>
          <a:xfrm>
            <a:off x="6096005" y="622576"/>
            <a:ext cx="5613401" cy="276143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" r="4" b="15727"/>
          <a:stretch/>
        </p:blipFill>
        <p:spPr>
          <a:xfrm>
            <a:off x="6095999" y="3459412"/>
            <a:ext cx="5613401" cy="2932921"/>
          </a:xfrm>
          <a:prstGeom prst="rect">
            <a:avLst/>
          </a:prstGeom>
        </p:spPr>
      </p:pic>
      <p:sp>
        <p:nvSpPr>
          <p:cNvPr id="14" name="Sottotitolo 2">
            <a:extLst>
              <a:ext uri="{FF2B5EF4-FFF2-40B4-BE49-F238E27FC236}">
                <a16:creationId xmlns:a16="http://schemas.microsoft.com/office/drawing/2014/main" id="{7F27ED2C-525C-41B8-979C-23D030CA7E62}"/>
              </a:ext>
            </a:extLst>
          </p:cNvPr>
          <p:cNvSpPr txBox="1">
            <a:spLocks/>
          </p:cNvSpPr>
          <p:nvPr/>
        </p:nvSpPr>
        <p:spPr>
          <a:xfrm>
            <a:off x="977889" y="4996719"/>
            <a:ext cx="3412067" cy="738820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endParaRPr lang="it-IT" sz="1100" b="1" dirty="0">
              <a:solidFill>
                <a:srgbClr val="FFFFFF">
                  <a:alpha val="75000"/>
                </a:srgbClr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>
              <a:lnSpc>
                <a:spcPct val="90000"/>
              </a:lnSpc>
            </a:pPr>
            <a:r>
              <a:rPr lang="it-IT" sz="1100" dirty="0">
                <a:solidFill>
                  <a:srgbClr val="FFFFFF">
                    <a:alpha val="75000"/>
                  </a:srgbClr>
                </a:solidFill>
              </a:rPr>
              <a:t>Prof. Carlo Di Marco</a:t>
            </a:r>
          </a:p>
          <a:p>
            <a:pPr>
              <a:lnSpc>
                <a:spcPct val="90000"/>
              </a:lnSpc>
            </a:pPr>
            <a:r>
              <a:rPr lang="it-IT" sz="1100" dirty="0" err="1">
                <a:solidFill>
                  <a:srgbClr val="FFFFFF">
                    <a:alpha val="75000"/>
                  </a:srgbClr>
                </a:solidFill>
              </a:rPr>
              <a:t>UniTe</a:t>
            </a:r>
            <a:endParaRPr lang="it-IT" sz="1100" dirty="0">
              <a:solidFill>
                <a:srgbClr val="FFFFFF">
                  <a:alpha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11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build="p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4725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5C86F47-50EA-44A7-A807-A006D5DEE837}"/>
              </a:ext>
            </a:extLst>
          </p:cNvPr>
          <p:cNvSpPr txBox="1"/>
          <p:nvPr/>
        </p:nvSpPr>
        <p:spPr>
          <a:xfrm>
            <a:off x="0" y="0"/>
            <a:ext cx="10194031" cy="212365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6600" b="1" dirty="0">
                <a:latin typeface="Arial Black" panose="020B0A04020102020204" pitchFamily="34" charset="0"/>
              </a:rPr>
              <a:t>La</a:t>
            </a:r>
          </a:p>
          <a:p>
            <a:pPr algn="ctr"/>
            <a:r>
              <a:rPr lang="it-IT" sz="6600" b="1" dirty="0">
                <a:latin typeface="Arial Black" panose="020B0A04020102020204" pitchFamily="34" charset="0"/>
              </a:rPr>
              <a:t>comunicazione attiva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A838A11-E588-42BD-8E0A-3D25338DE5D9}"/>
              </a:ext>
            </a:extLst>
          </p:cNvPr>
          <p:cNvSpPr txBox="1"/>
          <p:nvPr/>
        </p:nvSpPr>
        <p:spPr>
          <a:xfrm>
            <a:off x="651445" y="2360830"/>
            <a:ext cx="11493305" cy="221599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3800" b="1" dirty="0">
                <a:latin typeface="Arial Black" panose="020B0A04020102020204" pitchFamily="34" charset="0"/>
              </a:rPr>
              <a:t>L’ASCOLTO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C8CD746-C36C-4CEA-A231-1918699CF332}"/>
              </a:ext>
            </a:extLst>
          </p:cNvPr>
          <p:cNvSpPr txBox="1"/>
          <p:nvPr/>
        </p:nvSpPr>
        <p:spPr>
          <a:xfrm>
            <a:off x="0" y="4813994"/>
            <a:ext cx="10194031" cy="156966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b="1" dirty="0" err="1">
                <a:latin typeface="Arial Black" panose="020B0A04020102020204" pitchFamily="34" charset="0"/>
              </a:rPr>
              <a:t>Elemanto</a:t>
            </a:r>
            <a:r>
              <a:rPr lang="it-IT" sz="4800" b="1" dirty="0">
                <a:latin typeface="Arial Black" panose="020B0A04020102020204" pitchFamily="34" charset="0"/>
              </a:rPr>
              <a:t> irrinunciabile della comunicazione democratica</a:t>
            </a:r>
          </a:p>
        </p:txBody>
      </p:sp>
    </p:spTree>
    <p:extLst>
      <p:ext uri="{BB962C8B-B14F-4D97-AF65-F5344CB8AC3E}">
        <p14:creationId xmlns:p14="http://schemas.microsoft.com/office/powerpoint/2010/main" val="296630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7D6667-971B-4685-9833-8B9FFCF0FF15}"/>
              </a:ext>
            </a:extLst>
          </p:cNvPr>
          <p:cNvSpPr txBox="1"/>
          <p:nvPr/>
        </p:nvSpPr>
        <p:spPr>
          <a:xfrm>
            <a:off x="161329" y="147492"/>
            <a:ext cx="10317656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Il termine “ascolto”, nell’uso corrente, viene associato ai concetti di</a:t>
            </a:r>
          </a:p>
          <a:p>
            <a:pPr algn="ctr"/>
            <a:r>
              <a:rPr lang="it-IT" sz="4800" b="1" u="sng" dirty="0">
                <a:latin typeface="Arial" panose="020B0604020202020204" pitchFamily="34" charset="0"/>
                <a:cs typeface="Arial" panose="020B0604020202020204" pitchFamily="34" charset="0"/>
              </a:rPr>
              <a:t>passività</a:t>
            </a:r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4800" b="1" u="sng" dirty="0">
                <a:latin typeface="Arial" panose="020B0604020202020204" pitchFamily="34" charset="0"/>
                <a:cs typeface="Arial" panose="020B0604020202020204" pitchFamily="34" charset="0"/>
              </a:rPr>
              <a:t>naturalezza</a:t>
            </a:r>
          </a:p>
        </p:txBody>
      </p:sp>
      <p:sp>
        <p:nvSpPr>
          <p:cNvPr id="3" name="Fumetto: rettangolo con angoli arrotondati 2">
            <a:extLst>
              <a:ext uri="{FF2B5EF4-FFF2-40B4-BE49-F238E27FC236}">
                <a16:creationId xmlns:a16="http://schemas.microsoft.com/office/drawing/2014/main" id="{F271F708-2E14-4811-BEE0-1BB0243C2102}"/>
              </a:ext>
            </a:extLst>
          </p:cNvPr>
          <p:cNvSpPr/>
          <p:nvPr/>
        </p:nvSpPr>
        <p:spPr>
          <a:xfrm>
            <a:off x="1310641" y="3532239"/>
            <a:ext cx="3840479" cy="2757268"/>
          </a:xfrm>
          <a:prstGeom prst="wedgeRoundRectCallout">
            <a:avLst>
              <a:gd name="adj1" fmla="val 2557"/>
              <a:gd name="adj2" fmla="val -9491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ASCOLTARE NON BISOGNA FARE NULLA</a:t>
            </a:r>
          </a:p>
          <a:p>
            <a:pPr algn="ctr"/>
            <a:r>
              <a:rPr lang="it-IT" sz="36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(facere)</a:t>
            </a:r>
            <a:endParaRPr lang="it-IT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umetto: rettangolo con angoli arrotondati 9">
            <a:extLst>
              <a:ext uri="{FF2B5EF4-FFF2-40B4-BE49-F238E27FC236}">
                <a16:creationId xmlns:a16="http://schemas.microsoft.com/office/drawing/2014/main" id="{DB9FCD53-055B-4DFC-9023-9D110FAEE0BF}"/>
              </a:ext>
            </a:extLst>
          </p:cNvPr>
          <p:cNvSpPr/>
          <p:nvPr/>
        </p:nvSpPr>
        <p:spPr>
          <a:xfrm>
            <a:off x="6260124" y="3708009"/>
            <a:ext cx="4822872" cy="2757268"/>
          </a:xfrm>
          <a:prstGeom prst="wedgeRoundRectCallout">
            <a:avLst>
              <a:gd name="adj1" fmla="val -34567"/>
              <a:gd name="adj2" fmla="val -99745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t-IT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FENOMENO SPONTANEO: BASTA STARE A SENTIRE CHI PARLA</a:t>
            </a:r>
          </a:p>
        </p:txBody>
      </p:sp>
    </p:spTree>
    <p:extLst>
      <p:ext uri="{BB962C8B-B14F-4D97-AF65-F5344CB8AC3E}">
        <p14:creationId xmlns:p14="http://schemas.microsoft.com/office/powerpoint/2010/main" val="276410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576C49B-B685-4459-8365-9F5D941DA735}"/>
              </a:ext>
            </a:extLst>
          </p:cNvPr>
          <p:cNvSpPr txBox="1"/>
          <p:nvPr/>
        </p:nvSpPr>
        <p:spPr>
          <a:xfrm>
            <a:off x="103239" y="231835"/>
            <a:ext cx="9984658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5400" b="1" dirty="0"/>
              <a:t>MA IN QUESTO MODO…….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40947E7-4461-42BF-90F9-A52AA6AD91E7}"/>
              </a:ext>
            </a:extLst>
          </p:cNvPr>
          <p:cNvSpPr txBox="1"/>
          <p:nvPr/>
        </p:nvSpPr>
        <p:spPr>
          <a:xfrm>
            <a:off x="103219" y="693500"/>
            <a:ext cx="8676456" cy="480131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6000" dirty="0"/>
              <a:t>Ci limitiamo all’aspetto verbale delle comunicazione</a:t>
            </a:r>
          </a:p>
          <a:p>
            <a:pPr algn="ctr"/>
            <a:r>
              <a:rPr lang="it-IT" sz="6000" dirty="0"/>
              <a:t>(si ascoltano solo le parole dell’interlocutore</a:t>
            </a:r>
            <a:r>
              <a:rPr lang="it-IT" sz="6600" dirty="0"/>
              <a:t>)</a:t>
            </a:r>
            <a:endParaRPr lang="it-IT" sz="6600" b="1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3AAFE94-7598-4366-BB4D-CF68929C91B3}"/>
              </a:ext>
            </a:extLst>
          </p:cNvPr>
          <p:cNvSpPr txBox="1"/>
          <p:nvPr/>
        </p:nvSpPr>
        <p:spPr>
          <a:xfrm>
            <a:off x="3515544" y="1695326"/>
            <a:ext cx="8676456" cy="50783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5400" dirty="0"/>
              <a:t>Siamo condizionati dall’istintiva tendenza a pensare subito a cosa rispondere, invece di accogliere fino in fondo ciò che l’altro dice</a:t>
            </a:r>
            <a:endParaRPr lang="it-IT" sz="5400" b="1" dirty="0"/>
          </a:p>
        </p:txBody>
      </p:sp>
    </p:spTree>
    <p:extLst>
      <p:ext uri="{BB962C8B-B14F-4D97-AF65-F5344CB8AC3E}">
        <p14:creationId xmlns:p14="http://schemas.microsoft.com/office/powerpoint/2010/main" val="30050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0030F8D-B929-40C3-864F-0EA52803E76F}"/>
              </a:ext>
            </a:extLst>
          </p:cNvPr>
          <p:cNvSpPr txBox="1"/>
          <p:nvPr/>
        </p:nvSpPr>
        <p:spPr>
          <a:xfrm>
            <a:off x="1311564" y="317337"/>
            <a:ext cx="7606146" cy="181588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/>
              <a:t>La democrazia è una favola bella?</a:t>
            </a:r>
          </a:p>
          <a:p>
            <a:pPr algn="ctr"/>
            <a:r>
              <a:rPr lang="it-IT" sz="3600" b="1" dirty="0"/>
              <a:t>Cenni concettuali e storici non guastano…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85C0C94-2659-4479-83B5-48BBD319DB70}"/>
              </a:ext>
            </a:extLst>
          </p:cNvPr>
          <p:cNvSpPr txBox="1"/>
          <p:nvPr/>
        </p:nvSpPr>
        <p:spPr>
          <a:xfrm>
            <a:off x="657100" y="3102902"/>
            <a:ext cx="3435927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La democrazia degli antichi</a:t>
            </a:r>
          </a:p>
          <a:p>
            <a:r>
              <a:rPr lang="it-IT" sz="2400" dirty="0"/>
              <a:t>Dall’antichità al medioevo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DFABF2B-F5B1-4FEA-A2C5-82E39F6334BE}"/>
              </a:ext>
            </a:extLst>
          </p:cNvPr>
          <p:cNvSpPr txBox="1"/>
          <p:nvPr/>
        </p:nvSpPr>
        <p:spPr>
          <a:xfrm>
            <a:off x="6096000" y="3102902"/>
            <a:ext cx="5094514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E quella dei moderni</a:t>
            </a:r>
          </a:p>
          <a:p>
            <a:r>
              <a:rPr lang="it-IT" sz="2400" dirty="0"/>
              <a:t>Dall’assolutismo all’epoca delle rivoluzioni liberal-democratiche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79AAC0B-54D9-4914-B3E5-13F1EAED6868}"/>
              </a:ext>
            </a:extLst>
          </p:cNvPr>
          <p:cNvSpPr txBox="1"/>
          <p:nvPr/>
        </p:nvSpPr>
        <p:spPr>
          <a:xfrm>
            <a:off x="1311564" y="4501828"/>
            <a:ext cx="5094514" cy="20621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/>
              <a:t>Il Costituzionalismo contemporaneo è però un’altra cosa: settanta anni sono pochini…</a:t>
            </a:r>
          </a:p>
        </p:txBody>
      </p:sp>
      <p:sp>
        <p:nvSpPr>
          <p:cNvPr id="13" name="Freccia a pentagono 12">
            <a:extLst>
              <a:ext uri="{FF2B5EF4-FFF2-40B4-BE49-F238E27FC236}">
                <a16:creationId xmlns:a16="http://schemas.microsoft.com/office/drawing/2014/main" id="{949D4014-B42F-4544-83A3-B333AECF9091}"/>
              </a:ext>
            </a:extLst>
          </p:cNvPr>
          <p:cNvSpPr/>
          <p:nvPr/>
        </p:nvSpPr>
        <p:spPr>
          <a:xfrm>
            <a:off x="6821714" y="5126479"/>
            <a:ext cx="4949372" cy="8128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dirty="0"/>
              <a:t>VAI!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E92790D-6F62-4C7C-98F8-74B334883D2E}"/>
              </a:ext>
            </a:extLst>
          </p:cNvPr>
          <p:cNvSpPr txBox="1"/>
          <p:nvPr/>
        </p:nvSpPr>
        <p:spPr>
          <a:xfrm>
            <a:off x="1427678" y="2281713"/>
            <a:ext cx="852912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l-GR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δῆμος, </a:t>
            </a:r>
            <a:r>
              <a:rPr lang="it-IT" sz="2800" b="0" i="1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démos</a:t>
            </a:r>
            <a:r>
              <a:rPr lang="it-IT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«popolo» e</a:t>
            </a:r>
            <a:r>
              <a:rPr lang="el-GR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κράτος, </a:t>
            </a:r>
            <a:r>
              <a:rPr lang="it-IT" sz="2800" b="0" i="1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krátos</a:t>
            </a:r>
            <a:r>
              <a:rPr lang="it-IT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«potere»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995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A03F7A56-1290-42BE-B9C0-F6B6C38CAE0D}"/>
              </a:ext>
            </a:extLst>
          </p:cNvPr>
          <p:cNvSpPr/>
          <p:nvPr/>
        </p:nvSpPr>
        <p:spPr>
          <a:xfrm>
            <a:off x="2137" y="-1"/>
            <a:ext cx="10321734" cy="685800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600" dirty="0"/>
              <a:t>EFFETTI DEL CATTIVO ASCOLTO?</a:t>
            </a:r>
          </a:p>
          <a:p>
            <a:pPr algn="ctr"/>
            <a:r>
              <a:rPr lang="it-IT" sz="9600" dirty="0"/>
              <a:t>Indovinate!!</a:t>
            </a:r>
          </a:p>
        </p:txBody>
      </p:sp>
    </p:spTree>
    <p:extLst>
      <p:ext uri="{BB962C8B-B14F-4D97-AF65-F5344CB8AC3E}">
        <p14:creationId xmlns:p14="http://schemas.microsoft.com/office/powerpoint/2010/main" val="169383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E85474A5-FE10-4070-856C-A9E9232CE56E}"/>
              </a:ext>
            </a:extLst>
          </p:cNvPr>
          <p:cNvSpPr/>
          <p:nvPr/>
        </p:nvSpPr>
        <p:spPr>
          <a:xfrm>
            <a:off x="1337123" y="62859"/>
            <a:ext cx="9141862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6000" dirty="0"/>
              <a:t>…invece chi ascolta dovrebbe: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8F164D6-6526-4DF4-988B-DE971D2BE17B}"/>
              </a:ext>
            </a:extLst>
          </p:cNvPr>
          <p:cNvSpPr/>
          <p:nvPr/>
        </p:nvSpPr>
        <p:spPr>
          <a:xfrm>
            <a:off x="0" y="2255664"/>
            <a:ext cx="6571162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b="1" dirty="0"/>
              <a:t>capire che cosa vuol comunicare l’interlocutore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15CB264E-BE96-4CAE-BB70-748455D28E7D}"/>
              </a:ext>
            </a:extLst>
          </p:cNvPr>
          <p:cNvSpPr/>
          <p:nvPr/>
        </p:nvSpPr>
        <p:spPr>
          <a:xfrm>
            <a:off x="1072950" y="3386352"/>
            <a:ext cx="6571162" cy="107721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capire a quale scopo lo sta</a:t>
            </a:r>
          </a:p>
          <a:p>
            <a:pPr algn="ctr"/>
            <a:r>
              <a:rPr lang="it-IT" sz="3200" dirty="0"/>
              <a:t>comunicando</a:t>
            </a:r>
            <a:endParaRPr lang="it-IT" sz="3200" b="1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95657F9B-067C-43FA-BF64-CB0FE70FA3AE}"/>
              </a:ext>
            </a:extLst>
          </p:cNvPr>
          <p:cNvSpPr/>
          <p:nvPr/>
        </p:nvSpPr>
        <p:spPr>
          <a:xfrm>
            <a:off x="2810419" y="4618387"/>
            <a:ext cx="657116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/>
              <a:t>evitare di interpretare soggettivamente i messaggi dell’interlocutore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E427E41-D123-4366-9CBD-18A81D3BD9E0}"/>
              </a:ext>
            </a:extLst>
          </p:cNvPr>
          <p:cNvSpPr/>
          <p:nvPr/>
        </p:nvSpPr>
        <p:spPr>
          <a:xfrm>
            <a:off x="7644112" y="5991551"/>
            <a:ext cx="4015844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3200" dirty="0"/>
              <a:t>far capire che ha capito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355215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-29832" y="-49151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DE47AF0-F778-4477-800B-2F881DF4F160}"/>
              </a:ext>
            </a:extLst>
          </p:cNvPr>
          <p:cNvSpPr/>
          <p:nvPr/>
        </p:nvSpPr>
        <p:spPr>
          <a:xfrm>
            <a:off x="1237609" y="31780"/>
            <a:ext cx="9241376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3200" u="sng" dirty="0"/>
              <a:t>IL LINGUAGGIO DEL CORPO: CHI NON ASCOLTA</a:t>
            </a:r>
          </a:p>
          <a:p>
            <a:pPr algn="ctr"/>
            <a:r>
              <a:rPr lang="it-IT" sz="3200" u="sng" dirty="0"/>
              <a:t>SI COMPORTA </a:t>
            </a:r>
            <a:r>
              <a:rPr lang="it-IT" sz="3200" u="sng" dirty="0" err="1"/>
              <a:t>COSì</a:t>
            </a:r>
            <a:r>
              <a:rPr lang="it-IT" sz="3200" u="sng" dirty="0"/>
              <a:t>:</a:t>
            </a:r>
            <a:endParaRPr lang="it-IT" sz="3200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6ACD1EB-7EB3-4264-9F63-BF37B7E1CE99}"/>
              </a:ext>
            </a:extLst>
          </p:cNvPr>
          <p:cNvSpPr/>
          <p:nvPr/>
        </p:nvSpPr>
        <p:spPr>
          <a:xfrm>
            <a:off x="6096000" y="3610371"/>
            <a:ext cx="6066148" cy="12003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3600" dirty="0"/>
              <a:t>viene costantemente interrotto</a:t>
            </a:r>
          </a:p>
          <a:p>
            <a:pPr algn="ctr"/>
            <a:r>
              <a:rPr lang="it-IT" sz="3600" dirty="0"/>
              <a:t>(telefonate, visite), </a:t>
            </a:r>
            <a:endParaRPr lang="it-IT" sz="3600" b="1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6C7A8B4D-E181-46E6-AB00-9831149C781B}"/>
              </a:ext>
            </a:extLst>
          </p:cNvPr>
          <p:cNvSpPr/>
          <p:nvPr/>
        </p:nvSpPr>
        <p:spPr>
          <a:xfrm>
            <a:off x="52872" y="2218908"/>
            <a:ext cx="547496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it-IT" sz="4000" dirty="0"/>
              <a:t>ha sempre troppo da fare</a:t>
            </a:r>
            <a:endParaRPr lang="it-IT" sz="4000" b="1" dirty="0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3E45E99-7086-47A0-BC8E-487F0027F940}"/>
              </a:ext>
            </a:extLst>
          </p:cNvPr>
          <p:cNvSpPr/>
          <p:nvPr/>
        </p:nvSpPr>
        <p:spPr>
          <a:xfrm>
            <a:off x="5629847" y="2687603"/>
            <a:ext cx="6509281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4000" dirty="0"/>
              <a:t>sembra non poter stare fermo</a:t>
            </a:r>
            <a:endParaRPr lang="it-IT" sz="4000" b="1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13F5735A-BA24-46F5-951F-BCD1A869C394}"/>
              </a:ext>
            </a:extLst>
          </p:cNvPr>
          <p:cNvSpPr/>
          <p:nvPr/>
        </p:nvSpPr>
        <p:spPr>
          <a:xfrm>
            <a:off x="4303832" y="1412989"/>
            <a:ext cx="7589193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it-IT" sz="4000" dirty="0"/>
              <a:t>non guarda mai negli occhi chi parla</a:t>
            </a:r>
            <a:endParaRPr lang="it-IT" sz="4000" b="1" dirty="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E9C6E9D-FB8E-4CBC-B17B-079F6E49515B}"/>
              </a:ext>
            </a:extLst>
          </p:cNvPr>
          <p:cNvSpPr/>
          <p:nvPr/>
        </p:nvSpPr>
        <p:spPr>
          <a:xfrm>
            <a:off x="52872" y="5905787"/>
            <a:ext cx="8501921" cy="76944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fa troppe domande interrompendo chi parla</a:t>
            </a:r>
            <a:r>
              <a:rPr lang="it-IT" sz="4400" dirty="0"/>
              <a:t> </a:t>
            </a:r>
            <a:endParaRPr lang="it-IT" sz="4400" b="1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E4A226F-FF2C-4F2B-91E1-EEAFB8012403}"/>
              </a:ext>
            </a:extLst>
          </p:cNvPr>
          <p:cNvSpPr/>
          <p:nvPr/>
        </p:nvSpPr>
        <p:spPr>
          <a:xfrm>
            <a:off x="246826" y="4223665"/>
            <a:ext cx="6731395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4000" dirty="0"/>
              <a:t>fraintende a proprio vantaggio  </a:t>
            </a:r>
            <a:endParaRPr lang="it-IT" sz="4000" b="1" dirty="0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6798206-9D37-4B90-B092-A5AB7CB86E5B}"/>
              </a:ext>
            </a:extLst>
          </p:cNvPr>
          <p:cNvSpPr/>
          <p:nvPr/>
        </p:nvSpPr>
        <p:spPr>
          <a:xfrm>
            <a:off x="6625824" y="5119434"/>
            <a:ext cx="500649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dk1"/>
          </a:lnRef>
          <a:fillRef idx="1003">
            <a:schemeClr val="lt2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it-IT" sz="4000" dirty="0">
                <a:solidFill>
                  <a:srgbClr val="C00000"/>
                </a:solidFill>
              </a:rPr>
              <a:t>non è abbastanza umile</a:t>
            </a:r>
            <a:endParaRPr lang="it-IT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80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66453FA0-69A3-4DF7-8032-45EFC23680BE}"/>
              </a:ext>
            </a:extLst>
          </p:cNvPr>
          <p:cNvSpPr/>
          <p:nvPr/>
        </p:nvSpPr>
        <p:spPr>
          <a:xfrm>
            <a:off x="2138" y="0"/>
            <a:ext cx="9141862" cy="141277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ASCOLTA!!!!!!!!...Si fa così: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60127AD-D6CE-40E9-AAD1-45D2AAA873B0}"/>
              </a:ext>
            </a:extLst>
          </p:cNvPr>
          <p:cNvSpPr/>
          <p:nvPr/>
        </p:nvSpPr>
        <p:spPr>
          <a:xfrm>
            <a:off x="0" y="1501031"/>
            <a:ext cx="585226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/>
              <a:t>MANIFESTAZIONI DELL’INTERESSE</a:t>
            </a:r>
            <a:r>
              <a:rPr lang="it-IT" sz="2400" dirty="0"/>
              <a:t> 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54807AD9-EDD6-4940-8600-6C54B87A1D4D}"/>
              </a:ext>
            </a:extLst>
          </p:cNvPr>
          <p:cNvSpPr/>
          <p:nvPr/>
        </p:nvSpPr>
        <p:spPr>
          <a:xfrm>
            <a:off x="1002911" y="2085624"/>
            <a:ext cx="11189090" cy="181588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800" b="1" dirty="0"/>
              <a:t>Ciò che sto dicendo, ti interessa? Lo vedo dai tuoi comportamenti:</a:t>
            </a:r>
          </a:p>
          <a:p>
            <a:r>
              <a:rPr lang="it-IT" sz="2800" dirty="0"/>
              <a:t>contatto visivo (guardami!);</a:t>
            </a:r>
          </a:p>
          <a:p>
            <a:r>
              <a:rPr lang="it-IT" sz="2800" dirty="0"/>
              <a:t>linguaggio del corpo (non dare segni di impazienza o di disagio);</a:t>
            </a:r>
          </a:p>
          <a:p>
            <a:r>
              <a:rPr lang="it-IT" sz="2800" dirty="0"/>
              <a:t>non interrompere! Non distrarti!</a:t>
            </a:r>
            <a:endParaRPr lang="it-IT" sz="2800" b="1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60FFE83-E41E-45E3-9437-FB026C5763D6}"/>
              </a:ext>
            </a:extLst>
          </p:cNvPr>
          <p:cNvSpPr/>
          <p:nvPr/>
        </p:nvSpPr>
        <p:spPr>
          <a:xfrm>
            <a:off x="0" y="4047455"/>
            <a:ext cx="348264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400" b="1" dirty="0"/>
              <a:t>RICHIESTE MIRATE</a:t>
            </a:r>
            <a:r>
              <a:rPr lang="it-IT" sz="2400" dirty="0"/>
              <a:t> 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E49BAE7-7F7B-4B1D-9142-296C59F04FD1}"/>
              </a:ext>
            </a:extLst>
          </p:cNvPr>
          <p:cNvSpPr/>
          <p:nvPr/>
        </p:nvSpPr>
        <p:spPr>
          <a:xfrm>
            <a:off x="1002911" y="4574354"/>
            <a:ext cx="11190101" cy="224676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2800" b="1" dirty="0"/>
              <a:t>Si può interloquire, come no? Ma per facilitare la comunicazione:</a:t>
            </a:r>
          </a:p>
          <a:p>
            <a:r>
              <a:rPr lang="it-IT" sz="2800" dirty="0"/>
              <a:t>invito a iniziare la conversazione;</a:t>
            </a:r>
          </a:p>
          <a:p>
            <a:r>
              <a:rPr lang="it-IT" sz="2800" dirty="0"/>
              <a:t>incoraggiamenti a continuare il discorso;</a:t>
            </a:r>
          </a:p>
          <a:p>
            <a:r>
              <a:rPr lang="it-IT" sz="2800" dirty="0"/>
              <a:t>richiesta di informazioni (meglio se brevi);</a:t>
            </a:r>
          </a:p>
          <a:p>
            <a:r>
              <a:rPr lang="it-IT" sz="2800" dirty="0"/>
              <a:t>stimoli ad approfondire certi passaggi per capire meglio ciò che viene detto.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103262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23EFA0C6-0F52-48AF-B0B1-144B3BDE2E79}"/>
              </a:ext>
            </a:extLst>
          </p:cNvPr>
          <p:cNvSpPr/>
          <p:nvPr/>
        </p:nvSpPr>
        <p:spPr>
          <a:xfrm>
            <a:off x="1163732" y="402609"/>
            <a:ext cx="9864533" cy="331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7200" dirty="0"/>
              <a:t>HO ASCOLTATO BENE? SONO STATO ATTIVO?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91EECCC-5214-4A90-9E9E-D7313F9B005A}"/>
              </a:ext>
            </a:extLst>
          </p:cNvPr>
          <p:cNvSpPr/>
          <p:nvPr/>
        </p:nvSpPr>
        <p:spPr>
          <a:xfrm>
            <a:off x="2233166" y="4229933"/>
            <a:ext cx="7725663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4800" b="1" dirty="0"/>
              <a:t>SI, SE HAI CREATO EMPATIA</a:t>
            </a:r>
            <a:r>
              <a:rPr lang="it-IT" sz="4800" dirty="0"/>
              <a:t> </a:t>
            </a:r>
            <a:endParaRPr lang="it-IT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0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38F07453-9966-44DE-9838-A603B12882D5}"/>
              </a:ext>
            </a:extLst>
          </p:cNvPr>
          <p:cNvSpPr/>
          <p:nvPr/>
        </p:nvSpPr>
        <p:spPr>
          <a:xfrm>
            <a:off x="1108267" y="988142"/>
            <a:ext cx="9141862" cy="1412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5400" dirty="0"/>
              <a:t>NON C’ERI,</a:t>
            </a:r>
          </a:p>
          <a:p>
            <a:pPr algn="ctr"/>
            <a:r>
              <a:rPr lang="it-IT" sz="5400" dirty="0"/>
              <a:t>NON TI HO VISTO!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86BEEC0-17A2-4561-BBD3-846022603E54}"/>
              </a:ext>
            </a:extLst>
          </p:cNvPr>
          <p:cNvSpPr/>
          <p:nvPr/>
        </p:nvSpPr>
        <p:spPr>
          <a:xfrm>
            <a:off x="2934928" y="2939102"/>
            <a:ext cx="8100392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b="1" dirty="0"/>
              <a:t>ERO DAVANTI A TE, NON POTEVI VEDERMI</a:t>
            </a:r>
            <a:r>
              <a:rPr lang="it-IT" sz="3200" dirty="0"/>
              <a:t> </a:t>
            </a:r>
            <a:endParaRPr lang="it-IT" sz="3200" b="1" dirty="0">
              <a:solidFill>
                <a:schemeClr val="tx1"/>
              </a:solidFill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0DD5B70D-440C-4DBB-9445-3ECBE1EA356B}"/>
              </a:ext>
            </a:extLst>
          </p:cNvPr>
          <p:cNvSpPr/>
          <p:nvPr/>
        </p:nvSpPr>
        <p:spPr>
          <a:xfrm>
            <a:off x="1108267" y="4375331"/>
            <a:ext cx="7651282" cy="21236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3600" b="1" dirty="0"/>
              <a:t>ABBATTERE I MURI!</a:t>
            </a:r>
          </a:p>
          <a:p>
            <a:pPr algn="ctr"/>
            <a:r>
              <a:rPr lang="it-IT" sz="3200" b="1" dirty="0"/>
              <a:t>Sistemare la sala riunioni in modo che tutti si vedano negli occhi;</a:t>
            </a:r>
          </a:p>
          <a:p>
            <a:pPr algn="ctr"/>
            <a:r>
              <a:rPr lang="it-IT" sz="3200" b="1" dirty="0"/>
              <a:t>Eliminare il tavolo della presidenza!</a:t>
            </a:r>
            <a:r>
              <a:rPr lang="it-IT" sz="3200" dirty="0"/>
              <a:t> 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290544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A0FCA401-BB15-4D83-8DC8-26EB75385635}"/>
              </a:ext>
            </a:extLst>
          </p:cNvPr>
          <p:cNvSpPr txBox="1">
            <a:spLocks/>
          </p:cNvSpPr>
          <p:nvPr/>
        </p:nvSpPr>
        <p:spPr>
          <a:xfrm>
            <a:off x="189271" y="323850"/>
            <a:ext cx="11813458" cy="588644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/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8800" dirty="0">
                <a:solidFill>
                  <a:srgbClr val="FF0000"/>
                </a:solidFill>
              </a:rPr>
              <a:t>LA PRIMA FASE DEL FORUM: L’ASSEMBLEA PLENARIA INSEDIATIVA</a:t>
            </a:r>
          </a:p>
        </p:txBody>
      </p:sp>
    </p:spTree>
    <p:extLst>
      <p:ext uri="{BB962C8B-B14F-4D97-AF65-F5344CB8AC3E}">
        <p14:creationId xmlns:p14="http://schemas.microsoft.com/office/powerpoint/2010/main" val="806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C0EC256D-FF99-4C9F-99E2-6D462860F04F}"/>
              </a:ext>
            </a:extLst>
          </p:cNvPr>
          <p:cNvSpPr/>
          <p:nvPr/>
        </p:nvSpPr>
        <p:spPr>
          <a:xfrm>
            <a:off x="1165122" y="553065"/>
            <a:ext cx="9586452" cy="575187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dirty="0">
                <a:solidFill>
                  <a:schemeClr val="tx1"/>
                </a:solidFill>
              </a:rPr>
              <a:t>PREMESSE INDISPENSABILI</a:t>
            </a:r>
          </a:p>
          <a:p>
            <a:pPr algn="ctr"/>
            <a:endParaRPr lang="it-IT" sz="4400" dirty="0">
              <a:solidFill>
                <a:schemeClr val="tx1"/>
              </a:solidFill>
            </a:endParaRPr>
          </a:p>
          <a:p>
            <a:r>
              <a:rPr lang="it-IT" sz="4400" dirty="0">
                <a:solidFill>
                  <a:schemeClr val="tx1"/>
                </a:solidFill>
              </a:rPr>
              <a:t>Definizione dell’oggetto</a:t>
            </a:r>
          </a:p>
          <a:p>
            <a:r>
              <a:rPr lang="it-IT" sz="4400" dirty="0">
                <a:solidFill>
                  <a:schemeClr val="tx1"/>
                </a:solidFill>
              </a:rPr>
              <a:t>Formazione dei facilitatori</a:t>
            </a:r>
          </a:p>
          <a:p>
            <a:r>
              <a:rPr lang="it-IT" sz="4400" dirty="0">
                <a:solidFill>
                  <a:schemeClr val="tx1"/>
                </a:solidFill>
              </a:rPr>
              <a:t>Disponibilità di materiali e attrezzature</a:t>
            </a:r>
          </a:p>
          <a:p>
            <a:r>
              <a:rPr lang="it-IT" sz="4400" dirty="0">
                <a:solidFill>
                  <a:schemeClr val="tx1"/>
                </a:solidFill>
              </a:rPr>
              <a:t>Massima pubblicizzazione (tutti devono avere l’informazione e l’invito)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9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387B8118-E2CD-457D-9F4E-0535B0FB692A}"/>
              </a:ext>
            </a:extLst>
          </p:cNvPr>
          <p:cNvSpPr/>
          <p:nvPr/>
        </p:nvSpPr>
        <p:spPr>
          <a:xfrm>
            <a:off x="2138" y="0"/>
            <a:ext cx="10154736" cy="20162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8000" dirty="0"/>
              <a:t>Chi sono i facilitatori?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16BA6EC-9306-4B5D-B7C0-5DD1B3AB85F0}"/>
              </a:ext>
            </a:extLst>
          </p:cNvPr>
          <p:cNvSpPr/>
          <p:nvPr/>
        </p:nvSpPr>
        <p:spPr>
          <a:xfrm>
            <a:off x="5079506" y="2826127"/>
            <a:ext cx="7138780" cy="403187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Tutti possono svolgere questo ruolo a condizione che ne conoscano tecniche, modalità e criteri. Dunque devono aver appreso, almeno in parti essenziali, le modalità e le forme del ruolo ricoperto (meglio se hanno seguito un corso specifico e se posseggono un minimo di capacità relazionale)</a:t>
            </a:r>
            <a:endParaRPr lang="it-IT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911213E-9D52-4C0D-9F54-13B3D7C85633}"/>
              </a:ext>
            </a:extLst>
          </p:cNvPr>
          <p:cNvSpPr/>
          <p:nvPr/>
        </p:nvSpPr>
        <p:spPr>
          <a:xfrm>
            <a:off x="1043147" y="0"/>
            <a:ext cx="9141862" cy="201622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6000" dirty="0">
                <a:solidFill>
                  <a:schemeClr val="bg1"/>
                </a:solidFill>
              </a:rPr>
              <a:t>I facilitatori assicurano che: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C636C7F-F2FF-4184-9D7F-4AE21C17934B}"/>
              </a:ext>
            </a:extLst>
          </p:cNvPr>
          <p:cNvSpPr/>
          <p:nvPr/>
        </p:nvSpPr>
        <p:spPr>
          <a:xfrm>
            <a:off x="1043147" y="1789710"/>
            <a:ext cx="6912768" cy="206210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l’ordine del giorno sia esposto in maniera chiara per tutta la durata dell’assise perché tutti sappiano qual è l’obiettivo finale dell’assemblea</a:t>
            </a:r>
            <a:endParaRPr lang="it-IT" sz="3200" b="1" dirty="0">
              <a:solidFill>
                <a:schemeClr val="tx1"/>
              </a:solidFill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EB337E48-EA44-45A1-A0EF-1C292A9F50A4}"/>
              </a:ext>
            </a:extLst>
          </p:cNvPr>
          <p:cNvSpPr/>
          <p:nvPr/>
        </p:nvSpPr>
        <p:spPr>
          <a:xfrm>
            <a:off x="3060804" y="2791126"/>
            <a:ext cx="6912768" cy="3046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che tutti i richiedenti possano liberamente prendere la parola su richiesta graduale, controllando con </a:t>
            </a:r>
            <a:r>
              <a:rPr lang="it-IT" sz="3200" u="sng" dirty="0"/>
              <a:t>scrupolo, gentile fermezza e ragionevole tolleranza</a:t>
            </a:r>
            <a:r>
              <a:rPr lang="it-IT" sz="3200" dirty="0"/>
              <a:t> che nessuno ecceda il tempo massimo stabilito.</a:t>
            </a:r>
            <a:endParaRPr lang="it-IT" sz="3200" b="1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AFEE4AED-C3E7-411E-9B63-54E8429FB973}"/>
              </a:ext>
            </a:extLst>
          </p:cNvPr>
          <p:cNvSpPr/>
          <p:nvPr/>
        </p:nvSpPr>
        <p:spPr>
          <a:xfrm>
            <a:off x="5324977" y="3072338"/>
            <a:ext cx="6912768" cy="378565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4000" dirty="0"/>
              <a:t>che le interruzioni siano evitate intervenendo con </a:t>
            </a:r>
            <a:r>
              <a:rPr lang="it-IT" sz="4000" u="sng" dirty="0"/>
              <a:t>gentile fermezza e ragionevole tolleranza</a:t>
            </a:r>
            <a:r>
              <a:rPr lang="it-IT" sz="4000" dirty="0"/>
              <a:t>, badando che i minuti perduti siano recuperati</a:t>
            </a:r>
            <a:endParaRPr lang="it-IT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43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0030F8D-B929-40C3-864F-0EA52803E76F}"/>
              </a:ext>
            </a:extLst>
          </p:cNvPr>
          <p:cNvSpPr txBox="1"/>
          <p:nvPr/>
        </p:nvSpPr>
        <p:spPr>
          <a:xfrm>
            <a:off x="1439553" y="932003"/>
            <a:ext cx="9312893" cy="19389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/>
              <a:t>LA DEMOCRAZIA COSTITUZIONALE DEL SECONDO DOPOGUERRA NON E’ QUELLA DEGLI ANTICHI NE’ QUELLA DEI MODERNI</a:t>
            </a:r>
            <a:endParaRPr lang="it-IT" sz="3600" b="1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85C0C94-2659-4479-83B5-48BBD319DB70}"/>
              </a:ext>
            </a:extLst>
          </p:cNvPr>
          <p:cNvSpPr txBox="1"/>
          <p:nvPr/>
        </p:nvSpPr>
        <p:spPr>
          <a:xfrm>
            <a:off x="1439553" y="3202176"/>
            <a:ext cx="8752197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E’ IL PUNTO PIU’ ALTO DEL PERCORSO </a:t>
            </a:r>
            <a:r>
              <a:rPr lang="it-IT" sz="3200" b="1" dirty="0"/>
              <a:t>DEMOCRATICO</a:t>
            </a:r>
            <a:r>
              <a:rPr lang="it-IT" sz="2400" b="1" dirty="0"/>
              <a:t> DURATO SECOLI E SECOLI</a:t>
            </a:r>
          </a:p>
          <a:p>
            <a:r>
              <a:rPr lang="it-IT" sz="2400" b="1" dirty="0"/>
              <a:t>Vediamo:………..</a:t>
            </a:r>
            <a:endParaRPr lang="it-IT" sz="2400" dirty="0"/>
          </a:p>
        </p:txBody>
      </p:sp>
      <p:sp>
        <p:nvSpPr>
          <p:cNvPr id="10" name="Freccia a pentagono 9">
            <a:extLst>
              <a:ext uri="{FF2B5EF4-FFF2-40B4-BE49-F238E27FC236}">
                <a16:creationId xmlns:a16="http://schemas.microsoft.com/office/drawing/2014/main" id="{82FDF406-525C-4C11-8994-E0089E3C5FC0}"/>
              </a:ext>
            </a:extLst>
          </p:cNvPr>
          <p:cNvSpPr/>
          <p:nvPr/>
        </p:nvSpPr>
        <p:spPr>
          <a:xfrm>
            <a:off x="6250214" y="5103017"/>
            <a:ext cx="4949372" cy="812800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dirty="0"/>
              <a:t>VAI!</a:t>
            </a:r>
          </a:p>
        </p:txBody>
      </p:sp>
    </p:spTree>
    <p:extLst>
      <p:ext uri="{BB962C8B-B14F-4D97-AF65-F5344CB8AC3E}">
        <p14:creationId xmlns:p14="http://schemas.microsoft.com/office/powerpoint/2010/main" val="20221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2C1536DE-895D-46C8-B420-6A8E9A3029F5}"/>
              </a:ext>
            </a:extLst>
          </p:cNvPr>
          <p:cNvSpPr/>
          <p:nvPr/>
        </p:nvSpPr>
        <p:spPr>
          <a:xfrm>
            <a:off x="1015012" y="0"/>
            <a:ext cx="9141862" cy="20162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6000" dirty="0"/>
              <a:t>IL </a:t>
            </a:r>
            <a:r>
              <a:rPr lang="it-IT" sz="6000" i="1" dirty="0"/>
              <a:t>REPORT </a:t>
            </a:r>
            <a:r>
              <a:rPr lang="it-IT" sz="6000" dirty="0"/>
              <a:t>E</a:t>
            </a:r>
          </a:p>
          <a:p>
            <a:pPr algn="ctr"/>
            <a:r>
              <a:rPr lang="it-IT" sz="6000" dirty="0"/>
              <a:t>IL </a:t>
            </a:r>
            <a:r>
              <a:rPr lang="it-IT" sz="6000" i="1" dirty="0"/>
              <a:t>REPORTER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8194E5D-7EF2-42DA-B003-F94ABF05CA15}"/>
              </a:ext>
            </a:extLst>
          </p:cNvPr>
          <p:cNvSpPr/>
          <p:nvPr/>
        </p:nvSpPr>
        <p:spPr>
          <a:xfrm>
            <a:off x="1030997" y="2204864"/>
            <a:ext cx="9141861" cy="20621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3200" dirty="0"/>
              <a:t>PATRIMONIO DA CONSERVARE PER RIPETERE E PERFEZIONARE.</a:t>
            </a:r>
          </a:p>
          <a:p>
            <a:pPr algn="ctr"/>
            <a:endParaRPr lang="it-IT" sz="3200" dirty="0"/>
          </a:p>
          <a:p>
            <a:pPr algn="ctr"/>
            <a:r>
              <a:rPr lang="it-IT" sz="3200" dirty="0"/>
              <a:t>ESSO CONTIENE: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D1D1570B-FBFC-4840-B91C-7052EC561E97}"/>
              </a:ext>
            </a:extLst>
          </p:cNvPr>
          <p:cNvSpPr/>
          <p:nvPr/>
        </p:nvSpPr>
        <p:spPr>
          <a:xfrm>
            <a:off x="1389459" y="2564904"/>
            <a:ext cx="8424936" cy="41549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2400" dirty="0"/>
              <a:t>ordine del giorno dell’assemblea svolta;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2400" dirty="0"/>
              <a:t>regole e modalità di svolgimento dell’assemblea;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2400" dirty="0"/>
              <a:t>numero di persone presenti;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2400" dirty="0"/>
              <a:t>numero di interventi effettuati (con i nominativi di chi interviene);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it-IT" sz="2400" dirty="0"/>
              <a:t>deliberazione assunta (nel caso dell’assemblea deliberativa):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400" dirty="0"/>
              <a:t>certificazione dei votanti aventi diritti all’ingresso;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400" dirty="0"/>
              <a:t>numero di voti favorevoli, contrari e astenuti;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400" dirty="0"/>
              <a:t>eventuali nominativi (su richiesta) degli astenuti e dei contrari.</a:t>
            </a:r>
          </a:p>
        </p:txBody>
      </p:sp>
    </p:spTree>
    <p:extLst>
      <p:ext uri="{BB962C8B-B14F-4D97-AF65-F5344CB8AC3E}">
        <p14:creationId xmlns:p14="http://schemas.microsoft.com/office/powerpoint/2010/main" val="411466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393915" y="-439301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CA6D1DB-A1D4-44A6-8226-1D0D99167AA2}"/>
              </a:ext>
            </a:extLst>
          </p:cNvPr>
          <p:cNvSpPr/>
          <p:nvPr/>
        </p:nvSpPr>
        <p:spPr>
          <a:xfrm>
            <a:off x="1337143" y="0"/>
            <a:ext cx="9141862" cy="20162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6000" dirty="0"/>
              <a:t>ASSEMBLEA PLENARIA INSEDIATIVA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32215D4-5F7C-4411-8BED-4C6F46011FB8}"/>
              </a:ext>
            </a:extLst>
          </p:cNvPr>
          <p:cNvSpPr/>
          <p:nvPr/>
        </p:nvSpPr>
        <p:spPr>
          <a:xfrm>
            <a:off x="1337143" y="2130080"/>
            <a:ext cx="691276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4800" dirty="0">
                <a:solidFill>
                  <a:schemeClr val="bg1"/>
                </a:solidFill>
              </a:rPr>
              <a:t>Aperta a tutti in orario e giorno accessibile ai più per: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1606F28-1BDA-4794-A0D9-1D44B72C9B06}"/>
              </a:ext>
            </a:extLst>
          </p:cNvPr>
          <p:cNvSpPr/>
          <p:nvPr/>
        </p:nvSpPr>
        <p:spPr>
          <a:xfrm>
            <a:off x="3623545" y="-136952"/>
            <a:ext cx="8962350" cy="65556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/>
              <a:t>Coordinata dai promotori dell’evento;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/>
              <a:t>Illustrazione dell’oggetto;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/>
              <a:t>Relazione breve per consentire l’apertura di un dibattito e/o la formulazione di domande e chiarimenti.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/>
              <a:t>In apertura di assemblea voto per alzata di mano (anche solo in caso di dissenso: «</a:t>
            </a:r>
            <a:r>
              <a:rPr lang="it-IT" sz="2800" i="1" dirty="0"/>
              <a:t>alzi la mano chi dissente!</a:t>
            </a:r>
            <a:r>
              <a:rPr lang="it-IT" sz="2800" dirty="0"/>
              <a:t>») di due regole:</a:t>
            </a:r>
          </a:p>
          <a:p>
            <a:pPr marL="914400" lvl="1" indent="-457200">
              <a:buAutoNum type="alphaLcParenR"/>
            </a:pPr>
            <a:r>
              <a:rPr lang="it-IT" sz="2800" dirty="0"/>
              <a:t>–</a:t>
            </a:r>
            <a:r>
              <a:rPr lang="it-IT" sz="2800" i="1" dirty="0"/>
              <a:t> </a:t>
            </a:r>
            <a:r>
              <a:rPr lang="it-IT" sz="2800" dirty="0"/>
              <a:t>il numero di minuti da riservare ad ogni intervento dal pubblico perché tutti possano prendere la parola;</a:t>
            </a:r>
          </a:p>
          <a:p>
            <a:pPr marL="914400" lvl="1" indent="-457200">
              <a:buAutoNum type="alphaLcParenR"/>
            </a:pPr>
            <a:r>
              <a:rPr lang="it-IT" sz="2800" dirty="0"/>
              <a:t>– il tempo massimo di durata dell’assemblea.</a:t>
            </a:r>
          </a:p>
          <a:p>
            <a:pPr lvl="1"/>
            <a:r>
              <a:rPr lang="it-IT" sz="2800" dirty="0"/>
              <a:t>Dove </a:t>
            </a:r>
            <a:r>
              <a:rPr lang="it-IT" sz="2800" i="1" dirty="0"/>
              <a:t>a) </a:t>
            </a:r>
            <a:r>
              <a:rPr lang="it-IT" sz="2800" dirty="0"/>
              <a:t>si ricava da un rapporto logico/matematico fra </a:t>
            </a:r>
            <a:r>
              <a:rPr lang="it-IT" sz="2800" i="1" dirty="0"/>
              <a:t>b) </a:t>
            </a:r>
            <a:r>
              <a:rPr lang="it-IT" sz="2800" dirty="0"/>
              <a:t>e il numero dei presenti all’assemblea, tolti gli spazi riservati al Coordinatore per l’informazione di apertura e per un’unica replica conclusiva;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800" dirty="0"/>
              <a:t>Formazione dei tavoli di lavoro.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03980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pic>
        <p:nvPicPr>
          <p:cNvPr id="4" name="Picture 2" descr="C:\Users\Utente\Desktop\1.JPG">
            <a:extLst>
              <a:ext uri="{FF2B5EF4-FFF2-40B4-BE49-F238E27FC236}">
                <a16:creationId xmlns:a16="http://schemas.microsoft.com/office/drawing/2014/main" id="{935D81C9-D601-45C3-8E77-B76E5AA03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" y="-42997"/>
            <a:ext cx="9523828" cy="690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ADBFAD76-F6B9-4276-B605-561AD11206DC}"/>
              </a:ext>
            </a:extLst>
          </p:cNvPr>
          <p:cNvSpPr txBox="1"/>
          <p:nvPr/>
        </p:nvSpPr>
        <p:spPr>
          <a:xfrm>
            <a:off x="-39" y="988300"/>
            <a:ext cx="9523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dirty="0"/>
              <a:t>I TAVOLI DI LAVORO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07F4ABB-8E8E-4E9A-9696-2AFB5165E498}"/>
              </a:ext>
            </a:extLst>
          </p:cNvPr>
          <p:cNvSpPr txBox="1"/>
          <p:nvPr/>
        </p:nvSpPr>
        <p:spPr>
          <a:xfrm>
            <a:off x="4761875" y="1595011"/>
            <a:ext cx="7353280" cy="526297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Sono autonomi e si organizzano da soli; ognuno esamina l’oggetto in tutta autonomia;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I facilitatori garantiscono la loro buona pratica secondo regole approvate all’Inizio dei lavori di ciascun tavolo, insieme al programma degli stessi, anche sulla base dei principi deliberati in Plenaria di insediamento;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sull’oggetto, ogni tavolo può decidere di ascoltare tecnici comunali, liberi professionisti, esperti, capigruppo del Consiglio comunale, associazioni e ordini professionali e quanti ritenuti in grado di dare un contributo all’approfondimento e alla conoscenza;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/>
              <a:t>il lavoro di ogni tavolo si conclude con un </a:t>
            </a:r>
            <a:r>
              <a:rPr lang="it-IT" sz="2400" i="1" dirty="0"/>
              <a:t>report </a:t>
            </a:r>
            <a:r>
              <a:rPr lang="it-IT" sz="2400" dirty="0"/>
              <a:t>da consegnare al coordinatore del Forum in vista della Plenaria di chiusura.</a:t>
            </a:r>
          </a:p>
        </p:txBody>
      </p:sp>
    </p:spTree>
    <p:extLst>
      <p:ext uri="{BB962C8B-B14F-4D97-AF65-F5344CB8AC3E}">
        <p14:creationId xmlns:p14="http://schemas.microsoft.com/office/powerpoint/2010/main" val="289629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3C01EA79-72E7-437B-AB89-C05EC8314943}"/>
              </a:ext>
            </a:extLst>
          </p:cNvPr>
          <p:cNvSpPr/>
          <p:nvPr/>
        </p:nvSpPr>
        <p:spPr>
          <a:xfrm>
            <a:off x="17733" y="15113"/>
            <a:ext cx="10461252" cy="68579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000" dirty="0"/>
              <a:t>Siamo arrivati a delineare un quadro operativo che, di fronte alle modalità di comunicazione che si vedono in televisione appare completamente nuovo. Ma non finiremo mai di affermarlo: non sono nuovi i principi del pluralismo, del rispetto e della valorizzazione della persona umana, della dignità e della politicità dell’uomo (</a:t>
            </a:r>
            <a:r>
              <a:rPr lang="it-IT" sz="4000" i="1" dirty="0" err="1"/>
              <a:t>zòon</a:t>
            </a:r>
            <a:r>
              <a:rPr lang="it-IT" sz="4000" i="1" dirty="0"/>
              <a:t> </a:t>
            </a:r>
            <a:r>
              <a:rPr lang="it-IT" sz="4000" i="1" dirty="0" err="1"/>
              <a:t>politikòn</a:t>
            </a:r>
            <a:r>
              <a:rPr lang="it-IT" sz="4000" dirty="0"/>
              <a:t>); l’uomo è soggetto attivo che fa, opera e controlla i pubblici poteri.</a:t>
            </a:r>
          </a:p>
        </p:txBody>
      </p:sp>
    </p:spTree>
    <p:extLst>
      <p:ext uri="{BB962C8B-B14F-4D97-AF65-F5344CB8AC3E}">
        <p14:creationId xmlns:p14="http://schemas.microsoft.com/office/powerpoint/2010/main" val="141953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pic>
        <p:nvPicPr>
          <p:cNvPr id="4" name="Picture 4" descr="C:\Users\Utente\Desktop\tantiquartierilogo.gif">
            <a:extLst>
              <a:ext uri="{FF2B5EF4-FFF2-40B4-BE49-F238E27FC236}">
                <a16:creationId xmlns:a16="http://schemas.microsoft.com/office/drawing/2014/main" id="{8E6ACF91-465D-40CC-BB27-8394D59C4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04" y="100707"/>
            <a:ext cx="6357423" cy="4780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Utente\Desktop\download.jpg">
            <a:extLst>
              <a:ext uri="{FF2B5EF4-FFF2-40B4-BE49-F238E27FC236}">
                <a16:creationId xmlns:a16="http://schemas.microsoft.com/office/drawing/2014/main" id="{DC943AAC-71BE-4B2C-B392-171466397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52" y="1209696"/>
            <a:ext cx="7413829" cy="556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Users\Utente\Desktop\4007_643c99292df98bdd97f344e84b52fde5.jpg">
            <a:extLst>
              <a:ext uri="{FF2B5EF4-FFF2-40B4-BE49-F238E27FC236}">
                <a16:creationId xmlns:a16="http://schemas.microsoft.com/office/drawing/2014/main" id="{D58B3551-52D4-4FB7-B1ED-E134DE068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87" y="100707"/>
            <a:ext cx="4842161" cy="684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5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14748" y="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8CA6D1DB-A1D4-44A6-8226-1D0D99167AA2}"/>
              </a:ext>
            </a:extLst>
          </p:cNvPr>
          <p:cNvSpPr/>
          <p:nvPr/>
        </p:nvSpPr>
        <p:spPr>
          <a:xfrm>
            <a:off x="1337143" y="0"/>
            <a:ext cx="9141862" cy="20162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6000" dirty="0"/>
              <a:t>ASSEMBLEA PLENARIA DI CHIUSURA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32215D4-5F7C-4411-8BED-4C6F46011FB8}"/>
              </a:ext>
            </a:extLst>
          </p:cNvPr>
          <p:cNvSpPr/>
          <p:nvPr/>
        </p:nvSpPr>
        <p:spPr>
          <a:xfrm>
            <a:off x="2334428" y="2189484"/>
            <a:ext cx="691276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4800" dirty="0">
                <a:solidFill>
                  <a:schemeClr val="bg1"/>
                </a:solidFill>
              </a:rPr>
              <a:t>Aperta a tutti in orario e giorno accessibile ai più per: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A1606F28-1BDA-4794-A0D9-1D44B72C9B06}"/>
              </a:ext>
            </a:extLst>
          </p:cNvPr>
          <p:cNvSpPr/>
          <p:nvPr/>
        </p:nvSpPr>
        <p:spPr>
          <a:xfrm>
            <a:off x="51549" y="58841"/>
            <a:ext cx="10527355" cy="56323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3600" dirty="0"/>
              <a:t>Coordinata dai promotori dell’evento;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3600" dirty="0"/>
              <a:t>Illustrazione, coordinamento e risultanze dei lavori dei tavoli;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3600" dirty="0"/>
              <a:t>Dibattito aperto a tutti gli intervenuti secondo modi, tempi e criteri stabiliti in plenaria di insediamento;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3600" dirty="0"/>
              <a:t>Il diritto di voto è riservato ai componenti dei tavoli di lavoro presenti;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3600" dirty="0"/>
              <a:t>La proposta o le proposte votate a maggioranza semplice, costituisce atto partecipativo da inviare all’organo decidente come proposta popolare.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130748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>
            <a:extLst>
              <a:ext uri="{FF2B5EF4-FFF2-40B4-BE49-F238E27FC236}">
                <a16:creationId xmlns:a16="http://schemas.microsoft.com/office/drawing/2014/main" id="{51DA599D-04DF-461C-9961-7AF352174E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4391103-7D8A-4BA6-ACBF-9C38CEF94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05" y="0"/>
            <a:ext cx="1712975" cy="1108998"/>
          </a:xfrm>
          <a:prstGeom prst="rect">
            <a:avLst/>
          </a:prstGeom>
        </p:spPr>
      </p:pic>
      <p:pic>
        <p:nvPicPr>
          <p:cNvPr id="5" name="Picture 3" descr="C:\Users\Utente\Desktop\raffaello_sanzio_S023_scuola_di_atene.jpg">
            <a:extLst>
              <a:ext uri="{FF2B5EF4-FFF2-40B4-BE49-F238E27FC236}">
                <a16:creationId xmlns:a16="http://schemas.microsoft.com/office/drawing/2014/main" id="{38C62B11-4D64-4B1C-9F8D-37E694A18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10" y="113849"/>
            <a:ext cx="9227755" cy="674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5708B1F3-7440-406C-ACA2-A41B03EA4DDF}"/>
              </a:ext>
            </a:extLst>
          </p:cNvPr>
          <p:cNvSpPr txBox="1"/>
          <p:nvPr/>
        </p:nvSpPr>
        <p:spPr>
          <a:xfrm>
            <a:off x="628650" y="4435827"/>
            <a:ext cx="92246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200" b="1" dirty="0">
                <a:solidFill>
                  <a:schemeClr val="bg1"/>
                </a:solidFill>
              </a:rPr>
              <a:t>SI PUO’ FESTEGGIARE</a:t>
            </a:r>
            <a:r>
              <a:rPr lang="it-IT" dirty="0">
                <a:solidFill>
                  <a:schemeClr val="bg1">
                    <a:lumMod val="95000"/>
                  </a:schemeClr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2916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390AA317-0DBE-4DA7-BCD4-DF4BD9CEE4F5}"/>
              </a:ext>
            </a:extLst>
          </p:cNvPr>
          <p:cNvSpPr txBox="1"/>
          <p:nvPr/>
        </p:nvSpPr>
        <p:spPr>
          <a:xfrm>
            <a:off x="885825" y="674400"/>
            <a:ext cx="10420349" cy="5509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4400" b="1" dirty="0"/>
              <a:t>Art. 1</a:t>
            </a:r>
          </a:p>
          <a:p>
            <a:endParaRPr lang="it-IT" sz="4400" b="1" dirty="0"/>
          </a:p>
          <a:p>
            <a:r>
              <a:rPr lang="it-IT" sz="4400" b="1" dirty="0"/>
              <a:t>L’Italia </a:t>
            </a:r>
            <a:r>
              <a:rPr lang="it-IT" sz="4400" b="1" dirty="0" err="1"/>
              <a:t>e`</a:t>
            </a:r>
            <a:r>
              <a:rPr lang="it-IT" sz="4400" b="1" dirty="0"/>
              <a:t> una Repubblica democratica, fondata sul lavoro.</a:t>
            </a:r>
          </a:p>
          <a:p>
            <a:endParaRPr lang="it-IT" sz="4400" b="1" dirty="0"/>
          </a:p>
          <a:p>
            <a:r>
              <a:rPr lang="it-IT" sz="4400" b="1" dirty="0"/>
              <a:t>La </a:t>
            </a:r>
            <a:r>
              <a:rPr lang="it-IT" sz="4400" b="1" dirty="0" err="1"/>
              <a:t>sovranita`</a:t>
            </a:r>
            <a:r>
              <a:rPr lang="it-IT" sz="4400" b="1" dirty="0"/>
              <a:t> appartiene al popolo, che la esercita nelle forme e nei limiti della Costituzione.</a:t>
            </a:r>
            <a:endParaRPr lang="it-IT" sz="5400" b="1" dirty="0"/>
          </a:p>
        </p:txBody>
      </p:sp>
    </p:spTree>
    <p:extLst>
      <p:ext uri="{BB962C8B-B14F-4D97-AF65-F5344CB8AC3E}">
        <p14:creationId xmlns:p14="http://schemas.microsoft.com/office/powerpoint/2010/main" val="151717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DB94FB0-A5B7-4645-9AB9-142367E21487}"/>
              </a:ext>
            </a:extLst>
          </p:cNvPr>
          <p:cNvSpPr txBox="1"/>
          <p:nvPr/>
        </p:nvSpPr>
        <p:spPr>
          <a:xfrm>
            <a:off x="676275" y="797510"/>
            <a:ext cx="10839450" cy="52629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4800" b="1" dirty="0"/>
              <a:t>Art. 2.</a:t>
            </a:r>
          </a:p>
          <a:p>
            <a:r>
              <a:rPr lang="it-IT" sz="4800" b="1" dirty="0"/>
              <a:t>La Repubblica riconosce e garantisce i diritti inviolabili dell’uomo, sia come singolo, sia nelle formazioni sociali ove si svolge la sua personalità, e richiede l’adempimento dei doveri inderogabili di solidarietà politica, economica e sociale.</a:t>
            </a:r>
            <a:endParaRPr lang="it-IT" sz="7200" b="1" dirty="0"/>
          </a:p>
        </p:txBody>
      </p:sp>
    </p:spTree>
    <p:extLst>
      <p:ext uri="{BB962C8B-B14F-4D97-AF65-F5344CB8AC3E}">
        <p14:creationId xmlns:p14="http://schemas.microsoft.com/office/powerpoint/2010/main" val="216936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7EBA4E70-6770-46A0-A517-C86CFB03FDDD}"/>
              </a:ext>
            </a:extLst>
          </p:cNvPr>
          <p:cNvSpPr txBox="1"/>
          <p:nvPr/>
        </p:nvSpPr>
        <p:spPr>
          <a:xfrm>
            <a:off x="732972" y="397401"/>
            <a:ext cx="10726056" cy="6063198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it-IT" sz="3600" b="1" dirty="0"/>
              <a:t>Art. 3.</a:t>
            </a:r>
            <a:endParaRPr lang="it-IT" sz="4400" b="1" dirty="0"/>
          </a:p>
          <a:p>
            <a:endParaRPr lang="it-IT" sz="3200" b="1" dirty="0"/>
          </a:p>
          <a:p>
            <a:r>
              <a:rPr lang="it-IT" sz="3200" b="1" dirty="0"/>
              <a:t>Tutti i cittadini hanno pari </a:t>
            </a:r>
            <a:r>
              <a:rPr lang="it-IT" sz="3200" b="1" dirty="0" err="1"/>
              <a:t>dignita`</a:t>
            </a:r>
            <a:r>
              <a:rPr lang="it-IT" sz="3200" b="1" dirty="0"/>
              <a:t> sociale e sono eguali davanti alla legge, senza distinzione di sesso, di razza, di lingua, di religione, di opinioni politiche, di condizioni personali e sociali.</a:t>
            </a:r>
          </a:p>
          <a:p>
            <a:endParaRPr lang="it-IT" sz="3200" b="1" dirty="0"/>
          </a:p>
          <a:p>
            <a:r>
              <a:rPr lang="it-IT" sz="3200" b="1" dirty="0"/>
              <a:t>E’ compito della Repubblica rimuovere gli ostacoli di ordine economico e sociale, che, limitando di fatto la libertà e l’eguaglianza dei cittadini, impediscono il pieno sviluppo della persona umana e l’effettiva partecipazione di tutti i lavoratori all’organizzazione politica, economica e sociale del Paese.</a:t>
            </a:r>
          </a:p>
        </p:txBody>
      </p:sp>
    </p:spTree>
    <p:extLst>
      <p:ext uri="{BB962C8B-B14F-4D97-AF65-F5344CB8AC3E}">
        <p14:creationId xmlns:p14="http://schemas.microsoft.com/office/powerpoint/2010/main" val="346313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490F545-3FEE-4BF8-BA3D-EA4E484D0D22}"/>
              </a:ext>
            </a:extLst>
          </p:cNvPr>
          <p:cNvSpPr txBox="1"/>
          <p:nvPr/>
        </p:nvSpPr>
        <p:spPr>
          <a:xfrm>
            <a:off x="732972" y="778401"/>
            <a:ext cx="10726056" cy="563231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3600" b="1" dirty="0"/>
              <a:t>Art. 17</a:t>
            </a:r>
          </a:p>
          <a:p>
            <a:endParaRPr lang="it-IT" sz="3600" b="1" dirty="0"/>
          </a:p>
          <a:p>
            <a:r>
              <a:rPr lang="it-IT" sz="3600" b="1" dirty="0"/>
              <a:t>I cittadini hanno diritto di riunirsi pacificamente</a:t>
            </a:r>
          </a:p>
          <a:p>
            <a:r>
              <a:rPr lang="it-IT" sz="3600" b="1" dirty="0"/>
              <a:t>e senz’armi.</a:t>
            </a:r>
          </a:p>
          <a:p>
            <a:r>
              <a:rPr lang="it-IT" sz="3600" b="1" dirty="0"/>
              <a:t>Per le riunioni, anche in luogo aperto al pubblico,</a:t>
            </a:r>
          </a:p>
          <a:p>
            <a:r>
              <a:rPr lang="it-IT" sz="3600" b="1" dirty="0"/>
              <a:t>non </a:t>
            </a:r>
            <a:r>
              <a:rPr lang="it-IT" sz="3600" b="1" dirty="0" err="1"/>
              <a:t>e`</a:t>
            </a:r>
            <a:r>
              <a:rPr lang="it-IT" sz="3600" b="1" dirty="0"/>
              <a:t> richiesto preavviso.</a:t>
            </a:r>
          </a:p>
          <a:p>
            <a:r>
              <a:rPr lang="it-IT" sz="3600" b="1" dirty="0"/>
              <a:t>Delle riunioni in luogo pubblico deve essere</a:t>
            </a:r>
          </a:p>
          <a:p>
            <a:r>
              <a:rPr lang="it-IT" sz="3600" b="1" dirty="0"/>
              <a:t>dato preavviso alle autorità, che possono vietarle</a:t>
            </a:r>
          </a:p>
          <a:p>
            <a:r>
              <a:rPr lang="it-IT" sz="3600" b="1" dirty="0"/>
              <a:t>soltanto per comprovati motivi di sicurezza o di</a:t>
            </a:r>
          </a:p>
          <a:p>
            <a:r>
              <a:rPr lang="it-IT" sz="3600" b="1" dirty="0"/>
              <a:t>incolumità pubblica.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236196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FE621D4C-7073-4BAA-8CB9-5CCF09EA3711}"/>
              </a:ext>
            </a:extLst>
          </p:cNvPr>
          <p:cNvSpPr txBox="1"/>
          <p:nvPr/>
        </p:nvSpPr>
        <p:spPr>
          <a:xfrm>
            <a:off x="732972" y="778401"/>
            <a:ext cx="10726056" cy="50783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3600" b="1" dirty="0"/>
              <a:t>Art. 18</a:t>
            </a:r>
          </a:p>
          <a:p>
            <a:endParaRPr lang="it-IT" sz="3600" b="1" dirty="0"/>
          </a:p>
          <a:p>
            <a:r>
              <a:rPr lang="it-IT" sz="3600" b="1" dirty="0"/>
              <a:t>I cittadini hanno diritto di associarsi liberamente,</a:t>
            </a:r>
          </a:p>
          <a:p>
            <a:r>
              <a:rPr lang="it-IT" sz="3600" b="1" dirty="0"/>
              <a:t>senza autorizzazione, per fini che non</a:t>
            </a:r>
          </a:p>
          <a:p>
            <a:r>
              <a:rPr lang="it-IT" sz="3600" b="1" dirty="0"/>
              <a:t>sono vietati ai singoli dalla legge penale.</a:t>
            </a:r>
          </a:p>
          <a:p>
            <a:endParaRPr lang="it-IT" sz="3600" b="1" dirty="0"/>
          </a:p>
          <a:p>
            <a:r>
              <a:rPr lang="it-IT" sz="3600" b="1" dirty="0"/>
              <a:t>Sono proibite le associazioni segrete e quelle</a:t>
            </a:r>
          </a:p>
          <a:p>
            <a:r>
              <a:rPr lang="it-IT" sz="3600" b="1" dirty="0"/>
              <a:t>che perseguono, anche indirettamente, scopi politici</a:t>
            </a:r>
          </a:p>
          <a:p>
            <a:r>
              <a:rPr lang="it-IT" sz="3600" b="1" dirty="0"/>
              <a:t>mediante organizzazioni di carattere militare.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224583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12853868-D625-49DD-885C-B32BA8632FA9}"/>
              </a:ext>
            </a:extLst>
          </p:cNvPr>
          <p:cNvSpPr txBox="1"/>
          <p:nvPr/>
        </p:nvSpPr>
        <p:spPr>
          <a:xfrm>
            <a:off x="732972" y="816501"/>
            <a:ext cx="10726056" cy="5078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5400" b="1" dirty="0"/>
              <a:t>Art. 49.</a:t>
            </a:r>
          </a:p>
          <a:p>
            <a:endParaRPr lang="it-IT" sz="5400" b="1" dirty="0"/>
          </a:p>
          <a:p>
            <a:r>
              <a:rPr lang="it-IT" sz="5400" b="1" dirty="0"/>
              <a:t>Tutti i cittadini hanno diritto di associarsi liberamente in partiti per concorrere con metodo democratico a determinare la politica nazionale.</a:t>
            </a:r>
            <a:endParaRPr lang="it-IT" sz="4800" b="1" dirty="0"/>
          </a:p>
        </p:txBody>
      </p:sp>
    </p:spTree>
    <p:extLst>
      <p:ext uri="{BB962C8B-B14F-4D97-AF65-F5344CB8AC3E}">
        <p14:creationId xmlns:p14="http://schemas.microsoft.com/office/powerpoint/2010/main" val="15534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ConfettiVTI">
  <a:themeElements>
    <a:clrScheme name="Custom 30">
      <a:dk1>
        <a:sysClr val="windowText" lastClr="000000"/>
      </a:dk1>
      <a:lt1>
        <a:sysClr val="window" lastClr="FFFFFF"/>
      </a:lt1>
      <a:dk2>
        <a:srgbClr val="420023"/>
      </a:dk2>
      <a:lt2>
        <a:srgbClr val="FDFBF9"/>
      </a:lt2>
      <a:accent1>
        <a:srgbClr val="97446E"/>
      </a:accent1>
      <a:accent2>
        <a:srgbClr val="A40056"/>
      </a:accent2>
      <a:accent3>
        <a:srgbClr val="24BEEE"/>
      </a:accent3>
      <a:accent4>
        <a:srgbClr val="91274F"/>
      </a:accent4>
      <a:accent5>
        <a:srgbClr val="F39E29"/>
      </a:accent5>
      <a:accent6>
        <a:srgbClr val="E87450"/>
      </a:accent6>
      <a:hlink>
        <a:srgbClr val="F55D5D"/>
      </a:hlink>
      <a:folHlink>
        <a:srgbClr val="EA3A60"/>
      </a:folHlink>
    </a:clrScheme>
    <a:fontScheme name="Custom 10">
      <a:majorFont>
        <a:latin typeface="Gill Sans Nov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fettiVTI" id="{B5618F7C-B4F0-4D28-83B4-440D0519681F}" vid="{5F84EFDF-E14E-48C6-955C-990A32085A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1630</Words>
  <Application>Microsoft Office PowerPoint</Application>
  <PresentationFormat>Widescreen</PresentationFormat>
  <Paragraphs>181</Paragraphs>
  <Slides>36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43" baseType="lpstr">
      <vt:lpstr>Arial</vt:lpstr>
      <vt:lpstr>Arial Black</vt:lpstr>
      <vt:lpstr>Calibri</vt:lpstr>
      <vt:lpstr>Dubai Medium</vt:lpstr>
      <vt:lpstr>Gill Sans Nova</vt:lpstr>
      <vt:lpstr>Wingdings 2</vt:lpstr>
      <vt:lpstr>ConfettiVTI</vt:lpstr>
      <vt:lpstr>Democrazia costituzionale e processi deliberativi. I principi del metodo democratico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IL FORUM CITTADINO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Democrazia costituzionale e processi deliberativi. I principi del metodo democratico</dc:title>
  <dc:creator>Carlo Di Marco</dc:creator>
  <cp:lastModifiedBy>Carlo Di Marco</cp:lastModifiedBy>
  <cp:revision>11</cp:revision>
  <dcterms:created xsi:type="dcterms:W3CDTF">2021-11-08T09:30:50Z</dcterms:created>
  <dcterms:modified xsi:type="dcterms:W3CDTF">2021-11-08T15:47:52Z</dcterms:modified>
</cp:coreProperties>
</file>