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2"/>
  </p:notesMasterIdLst>
  <p:sldIdLst>
    <p:sldId id="256" r:id="rId2"/>
    <p:sldId id="259" r:id="rId3"/>
    <p:sldId id="258" r:id="rId4"/>
    <p:sldId id="261" r:id="rId5"/>
    <p:sldId id="271" r:id="rId6"/>
    <p:sldId id="272" r:id="rId7"/>
    <p:sldId id="277" r:id="rId8"/>
    <p:sldId id="278" r:id="rId9"/>
    <p:sldId id="275" r:id="rId10"/>
    <p:sldId id="279" r:id="rId11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A560C-484B-4FA6-BFFF-279D6887940C}" type="datetimeFigureOut">
              <a:rPr lang="it-IT" smtClean="0"/>
              <a:t>11/11/2021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321771-A932-400D-B4AB-BB3944B7C5D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5003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/>
              <a:t>Fare clic per modificare lo stile del sottotitolo dello schema</a:t>
            </a:r>
            <a:endParaRPr kumimoji="0" lang="en-US"/>
          </a:p>
        </p:txBody>
      </p:sp>
      <p:sp>
        <p:nvSpPr>
          <p:cNvPr id="30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11/11/2021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11/11/2021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11/11/2021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11/11/2021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igura a mano libera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11/11/2021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11/11/2021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11/11/2021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11/11/2021</a:t>
            </a:fld>
            <a:endParaRPr lang="it-IT"/>
          </a:p>
        </p:txBody>
      </p:sp>
      <p:sp>
        <p:nvSpPr>
          <p:cNvPr id="8" name="Segnaposto numero diapositiva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  <p:sp>
        <p:nvSpPr>
          <p:cNvPr id="9" name="Segnaposto piè di pagina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11/11/2021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11/11/2021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7F49D355-16BD-4E45-BD9A-5EA878CF7CBD}" type="datetimeFigureOut">
              <a:rPr lang="it-IT" smtClean="0"/>
              <a:t>11/11/2021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igura a mano libera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igura a mano libera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30" name="Segnaposto testo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  <a:p>
            <a:pPr lvl="1" eaLnBrk="1" latinLnBrk="0" hangingPunct="1"/>
            <a:r>
              <a:rPr kumimoji="0" lang="it-IT"/>
              <a:t>Secondo livello</a:t>
            </a:r>
          </a:p>
          <a:p>
            <a:pPr lvl="2" eaLnBrk="1" latinLnBrk="0" hangingPunct="1"/>
            <a:r>
              <a:rPr kumimoji="0" lang="it-IT"/>
              <a:t>Terzo livello</a:t>
            </a:r>
          </a:p>
          <a:p>
            <a:pPr lvl="3" eaLnBrk="1" latinLnBrk="0" hangingPunct="1"/>
            <a:r>
              <a:rPr kumimoji="0" lang="it-IT"/>
              <a:t>Quarto livello</a:t>
            </a:r>
          </a:p>
          <a:p>
            <a:pPr lvl="4" eaLnBrk="1" latinLnBrk="0" hangingPunct="1"/>
            <a:r>
              <a:rPr kumimoji="0" lang="it-IT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F49D355-16BD-4E45-BD9A-5EA878CF7CBD}" type="datetimeFigureOut">
              <a:rPr lang="it-IT" smtClean="0"/>
              <a:t>11/11/2021</a:t>
            </a:fld>
            <a:endParaRPr lang="it-IT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0" y="260648"/>
            <a:ext cx="9124885" cy="230832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7200" b="1" dirty="0">
                <a:latin typeface="Arial Black" panose="020B0A04020102020204" pitchFamily="34" charset="0"/>
              </a:rPr>
              <a:t>L’ASSEMBLEA PUBBLICA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323528" y="2861095"/>
            <a:ext cx="8352928" cy="255454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chemeClr val="bg1"/>
                </a:solidFill>
              </a:rPr>
              <a:t>GESTIONE DELLE ASSEMBLEE PUBBLICHE E PER IL FUNZIONAMENTO DEGLI ORGANISMI DELIBERANTI NEGLI ISTITUTI DI DEMOCRAZIA PARTECIPATIVA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6462497" y="6193159"/>
            <a:ext cx="26581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latin typeface="Brush Script MT" panose="03060802040406070304" pitchFamily="66" charset="0"/>
              </a:rPr>
              <a:t>Prof. Carlo Di Marco</a:t>
            </a:r>
          </a:p>
          <a:p>
            <a:r>
              <a:rPr lang="it-IT" dirty="0">
                <a:latin typeface="Brush Script MT" panose="03060802040406070304" pitchFamily="66" charset="0"/>
              </a:rPr>
              <a:t>Università degli studi di Teramo</a:t>
            </a:r>
          </a:p>
        </p:txBody>
      </p:sp>
    </p:spTree>
    <p:extLst>
      <p:ext uri="{BB962C8B-B14F-4D97-AF65-F5344CB8AC3E}">
        <p14:creationId xmlns:p14="http://schemas.microsoft.com/office/powerpoint/2010/main" val="97973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A19333D9-846C-4BA3-809F-A3A548EB51A2}"/>
              </a:ext>
            </a:extLst>
          </p:cNvPr>
          <p:cNvSpPr txBox="1"/>
          <p:nvPr/>
        </p:nvSpPr>
        <p:spPr>
          <a:xfrm>
            <a:off x="457200" y="274638"/>
            <a:ext cx="7467600" cy="3154362"/>
          </a:xfrm>
          <a:prstGeom prst="rect">
            <a:avLst/>
          </a:prstGeom>
        </p:spPr>
        <p:txBody>
          <a:bodyPr vert="horz" lIns="45720" r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it-IT" sz="6000" dirty="0">
                <a:latin typeface="+mj-lt"/>
                <a:ea typeface="+mj-ea"/>
                <a:cs typeface="+mj-cs"/>
              </a:rPr>
              <a:t>GRAZIE PER L’ASCOLTO E BUONA DEMOCRAZIA</a:t>
            </a:r>
          </a:p>
        </p:txBody>
      </p:sp>
      <p:pic>
        <p:nvPicPr>
          <p:cNvPr id="4" name="Immagine 3" descr="Immagine che contiene testo, colorato&#10;&#10;Descrizione generata automaticamente">
            <a:extLst>
              <a:ext uri="{FF2B5EF4-FFF2-40B4-BE49-F238E27FC236}">
                <a16:creationId xmlns:a16="http://schemas.microsoft.com/office/drawing/2014/main" id="{8316A7A0-A917-4DB2-84C7-438E16459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0324" y="4005064"/>
            <a:ext cx="3278829" cy="21210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95052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1700808"/>
            <a:ext cx="7632848" cy="3096344"/>
          </a:xfrm>
        </p:spPr>
        <p:txBody>
          <a:bodyPr>
            <a:noAutofit/>
          </a:bodyPr>
          <a:lstStyle/>
          <a:p>
            <a:r>
              <a:rPr lang="it-IT" sz="8800" dirty="0">
                <a:solidFill>
                  <a:srgbClr val="FF0000"/>
                </a:solidFill>
              </a:rPr>
              <a:t>L’ASSEMBLEA PUBBLICA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779912" y="5013176"/>
            <a:ext cx="5364088" cy="1080120"/>
          </a:xfrm>
        </p:spPr>
        <p:txBody>
          <a:bodyPr>
            <a:noAutofit/>
          </a:bodyPr>
          <a:lstStyle/>
          <a:p>
            <a:pPr algn="r"/>
            <a:r>
              <a:rPr lang="it-IT" sz="3200" b="1" dirty="0"/>
              <a:t>L’espressione più simbolica della democrazia</a:t>
            </a:r>
          </a:p>
        </p:txBody>
      </p:sp>
    </p:spTree>
    <p:extLst>
      <p:ext uri="{BB962C8B-B14F-4D97-AF65-F5344CB8AC3E}">
        <p14:creationId xmlns:p14="http://schemas.microsoft.com/office/powerpoint/2010/main" val="399373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tente\Desktop\WP_0002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128" y="71010"/>
            <a:ext cx="9252520" cy="693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>
          <a:xfrm>
            <a:off x="80552" y="117693"/>
            <a:ext cx="9004448" cy="674030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t-IT" sz="5400" b="1" dirty="0">
                <a:solidFill>
                  <a:srgbClr val="C00000"/>
                </a:solidFill>
              </a:rPr>
              <a:t>L’assemblea è il principale strumento di democrazia e rappresenta il massimo della potenzialità espressiva e deliberativa dei cittadini. È uno strumento insieme delicato e potente</a:t>
            </a:r>
          </a:p>
        </p:txBody>
      </p:sp>
    </p:spTree>
    <p:extLst>
      <p:ext uri="{BB962C8B-B14F-4D97-AF65-F5344CB8AC3E}">
        <p14:creationId xmlns:p14="http://schemas.microsoft.com/office/powerpoint/2010/main" val="181674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138" y="0"/>
            <a:ext cx="9141862" cy="20162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6000" b="1" dirty="0"/>
              <a:t>Regole, criteri e metodi dell’assemblea pubblica</a:t>
            </a:r>
            <a:endParaRPr lang="it-IT" sz="6000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223945" y="2371785"/>
            <a:ext cx="4348088" cy="193899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4000" b="1" dirty="0"/>
              <a:t>SAPER ASCOLTARE E COMUNICARE</a:t>
            </a:r>
          </a:p>
        </p:txBody>
      </p:sp>
      <p:sp>
        <p:nvSpPr>
          <p:cNvPr id="5" name="Rettangolo 4"/>
          <p:cNvSpPr/>
          <p:nvPr/>
        </p:nvSpPr>
        <p:spPr>
          <a:xfrm>
            <a:off x="4788024" y="2066275"/>
            <a:ext cx="3744416" cy="156966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schemeClr val="tx1"/>
                </a:solidFill>
              </a:rPr>
              <a:t>IL METODO DEL CONSENSO E LA DITTATURA DELLA MAGGIORANZA</a:t>
            </a:r>
          </a:p>
        </p:txBody>
      </p:sp>
      <p:sp>
        <p:nvSpPr>
          <p:cNvPr id="6" name="Rettangolo 5"/>
          <p:cNvSpPr/>
          <p:nvPr/>
        </p:nvSpPr>
        <p:spPr>
          <a:xfrm>
            <a:off x="2627784" y="5642130"/>
            <a:ext cx="4032448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</a:rPr>
              <a:t>LA TOLLERANZA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5109854" y="6230183"/>
            <a:ext cx="4032448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t-IT" sz="2400" b="1" dirty="0">
                <a:solidFill>
                  <a:schemeClr val="bg1"/>
                </a:solidFill>
              </a:rPr>
              <a:t>LA SOLIDARIETA’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1403648" y="4941168"/>
            <a:ext cx="4032448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2400" b="1" dirty="0"/>
              <a:t>IL PLURALISMO</a:t>
            </a:r>
          </a:p>
        </p:txBody>
      </p:sp>
      <p:sp>
        <p:nvSpPr>
          <p:cNvPr id="21" name="Freccia in giù 20"/>
          <p:cNvSpPr/>
          <p:nvPr/>
        </p:nvSpPr>
        <p:spPr>
          <a:xfrm>
            <a:off x="4932040" y="3842725"/>
            <a:ext cx="504056" cy="936104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Freccia in giù 21"/>
          <p:cNvSpPr/>
          <p:nvPr/>
        </p:nvSpPr>
        <p:spPr>
          <a:xfrm>
            <a:off x="5868144" y="3788133"/>
            <a:ext cx="648072" cy="1593307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Freccia in giù 22"/>
          <p:cNvSpPr/>
          <p:nvPr/>
        </p:nvSpPr>
        <p:spPr>
          <a:xfrm>
            <a:off x="7321424" y="3753193"/>
            <a:ext cx="504056" cy="2350602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2077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13" grpId="0" animBg="1"/>
      <p:bldP spid="14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138" y="0"/>
            <a:ext cx="9141862" cy="201622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6000" dirty="0"/>
              <a:t>LE ASSEMBLEE</a:t>
            </a:r>
          </a:p>
        </p:txBody>
      </p:sp>
      <p:sp>
        <p:nvSpPr>
          <p:cNvPr id="5" name="Rettangolo 4"/>
          <p:cNvSpPr/>
          <p:nvPr/>
        </p:nvSpPr>
        <p:spPr>
          <a:xfrm>
            <a:off x="2138" y="2204864"/>
            <a:ext cx="6912768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4800" dirty="0">
                <a:solidFill>
                  <a:schemeClr val="bg1"/>
                </a:solidFill>
              </a:rPr>
              <a:t>Assemblea informativa</a:t>
            </a:r>
          </a:p>
          <a:p>
            <a:pPr algn="ctr"/>
            <a:r>
              <a:rPr lang="it-IT" sz="4800" b="1" dirty="0">
                <a:solidFill>
                  <a:schemeClr val="bg1"/>
                </a:solidFill>
              </a:rPr>
              <a:t>di cosa c’è bisogno?</a:t>
            </a:r>
          </a:p>
        </p:txBody>
      </p:sp>
      <p:sp>
        <p:nvSpPr>
          <p:cNvPr id="4" name="Rettangolo 3"/>
          <p:cNvSpPr/>
          <p:nvPr/>
        </p:nvSpPr>
        <p:spPr>
          <a:xfrm>
            <a:off x="91894" y="1700808"/>
            <a:ext cx="8962350" cy="489364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/>
              <a:t>Relazione breve per consentire l’apertura di un dibattito e/o la formulazione di domande e chiarimenti.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/>
              <a:t>In apertura di assemblea voto per alzata di mano (anche solo in caso di dissenso: «</a:t>
            </a:r>
            <a:r>
              <a:rPr lang="it-IT" sz="2400" i="1" dirty="0"/>
              <a:t>alzi la mano chi dissente!</a:t>
            </a:r>
            <a:r>
              <a:rPr lang="it-IT" sz="2400" dirty="0"/>
              <a:t>») di due regole:</a:t>
            </a:r>
          </a:p>
          <a:p>
            <a:pPr marL="914400" lvl="1" indent="-457200">
              <a:buAutoNum type="alphaLcParenR"/>
            </a:pPr>
            <a:r>
              <a:rPr lang="it-IT" sz="2400" dirty="0"/>
              <a:t>–</a:t>
            </a:r>
            <a:r>
              <a:rPr lang="it-IT" sz="2400" i="1" dirty="0"/>
              <a:t> </a:t>
            </a:r>
            <a:r>
              <a:rPr lang="it-IT" sz="2400" dirty="0"/>
              <a:t>il numero di minuti da riservare ad ogni intervento dal pubblico perché tutti possano prendere la parola;</a:t>
            </a:r>
          </a:p>
          <a:p>
            <a:pPr marL="914400" lvl="1" indent="-457200">
              <a:buAutoNum type="alphaLcParenR"/>
            </a:pPr>
            <a:r>
              <a:rPr lang="it-IT" sz="2400" dirty="0"/>
              <a:t>– il tempo massimo di durata dell’assemblea.</a:t>
            </a:r>
          </a:p>
          <a:p>
            <a:pPr marL="914400" lvl="1" indent="-457200">
              <a:buAutoNum type="alphaLcParenR"/>
            </a:pPr>
            <a:endParaRPr lang="it-IT" sz="2400" dirty="0"/>
          </a:p>
          <a:p>
            <a:pPr lvl="1"/>
            <a:r>
              <a:rPr lang="it-IT" sz="2400" dirty="0"/>
              <a:t>Dove </a:t>
            </a:r>
            <a:r>
              <a:rPr lang="it-IT" sz="2400" i="1" dirty="0"/>
              <a:t>a) </a:t>
            </a:r>
            <a:r>
              <a:rPr lang="it-IT" sz="2400" dirty="0"/>
              <a:t>si ricava da un rapporto logico/matematico fra </a:t>
            </a:r>
            <a:r>
              <a:rPr lang="it-IT" sz="2400" i="1" dirty="0"/>
              <a:t>b) </a:t>
            </a:r>
            <a:r>
              <a:rPr lang="it-IT" sz="2400" dirty="0"/>
              <a:t>e il numero dei presenti all’assemblea, tolti gli spazi riservati al Sindaco (questo era l’esempio fatto) per l’informazione di apertura e per un’unica replica conclusiva.</a:t>
            </a:r>
          </a:p>
        </p:txBody>
      </p:sp>
    </p:spTree>
    <p:extLst>
      <p:ext uri="{BB962C8B-B14F-4D97-AF65-F5344CB8AC3E}">
        <p14:creationId xmlns:p14="http://schemas.microsoft.com/office/powerpoint/2010/main" val="341817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138" y="0"/>
            <a:ext cx="9141862" cy="201622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6000" dirty="0"/>
              <a:t>LE ASSEMBLEE</a:t>
            </a:r>
          </a:p>
        </p:txBody>
      </p:sp>
      <p:sp>
        <p:nvSpPr>
          <p:cNvPr id="5" name="Rettangolo 4"/>
          <p:cNvSpPr/>
          <p:nvPr/>
        </p:nvSpPr>
        <p:spPr>
          <a:xfrm>
            <a:off x="2138" y="2204864"/>
            <a:ext cx="6912768" cy="156966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t-IT" sz="4800" dirty="0">
                <a:solidFill>
                  <a:schemeClr val="bg1"/>
                </a:solidFill>
              </a:rPr>
              <a:t>Assemblea deliberativa</a:t>
            </a:r>
          </a:p>
          <a:p>
            <a:pPr algn="ctr"/>
            <a:r>
              <a:rPr lang="it-IT" sz="4800" b="1" dirty="0">
                <a:solidFill>
                  <a:schemeClr val="bg1"/>
                </a:solidFill>
              </a:rPr>
              <a:t>di cosa c’è bisogno?</a:t>
            </a:r>
          </a:p>
        </p:txBody>
      </p:sp>
      <p:sp>
        <p:nvSpPr>
          <p:cNvPr id="4" name="Rettangolo 3"/>
          <p:cNvSpPr/>
          <p:nvPr/>
        </p:nvSpPr>
        <p:spPr>
          <a:xfrm>
            <a:off x="2138" y="87830"/>
            <a:ext cx="9141862" cy="95410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it-IT" sz="2800" dirty="0"/>
              <a:t>Se non esiste un regolamento prestabilito si hanno le seguenti fasi:</a:t>
            </a:r>
          </a:p>
        </p:txBody>
      </p:sp>
      <p:sp>
        <p:nvSpPr>
          <p:cNvPr id="3" name="Rettangolo 2"/>
          <p:cNvSpPr/>
          <p:nvPr/>
        </p:nvSpPr>
        <p:spPr>
          <a:xfrm>
            <a:off x="2138" y="1041937"/>
            <a:ext cx="5616624" cy="273258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solidFill>
                  <a:schemeClr val="bg1"/>
                </a:solidFill>
              </a:rPr>
              <a:t>registrazione e identificazione dei presenti.</a:t>
            </a:r>
            <a:r>
              <a:rPr lang="it-IT" sz="2400" dirty="0">
                <a:solidFill>
                  <a:schemeClr val="bg1"/>
                </a:solidFill>
              </a:rPr>
              <a:t> Tutte le assemblee sono pubbliche e aperte, ma bisogna accertarsi di chi abbia o meno diritto di voto attraverso il riconoscimento personale con la distribuzione di un cartellino/voto agli aventi diritto</a:t>
            </a:r>
          </a:p>
        </p:txBody>
      </p:sp>
      <p:sp>
        <p:nvSpPr>
          <p:cNvPr id="6" name="Rettangolo 5"/>
          <p:cNvSpPr/>
          <p:nvPr/>
        </p:nvSpPr>
        <p:spPr>
          <a:xfrm>
            <a:off x="467544" y="1374273"/>
            <a:ext cx="7056784" cy="403244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>
                <a:solidFill>
                  <a:schemeClr val="bg1"/>
                </a:solidFill>
              </a:rPr>
              <a:t>affissione con molta evidenza dell’ordine del giorno. </a:t>
            </a:r>
            <a:r>
              <a:rPr lang="it-IT" sz="2800" dirty="0">
                <a:solidFill>
                  <a:schemeClr val="bg1"/>
                </a:solidFill>
              </a:rPr>
              <a:t>I partecipanti devono aver presente in ogni momento dell’assise di cosa si deve parlare e su cosa bisogna deliberare. Nelle assemblee deliberative, specie se numerose o molto numerose, è consigliabile discutere e deliberare su un unico punto</a:t>
            </a:r>
          </a:p>
        </p:txBody>
      </p:sp>
      <p:sp>
        <p:nvSpPr>
          <p:cNvPr id="7" name="Rettangolo 6"/>
          <p:cNvSpPr/>
          <p:nvPr/>
        </p:nvSpPr>
        <p:spPr>
          <a:xfrm>
            <a:off x="920271" y="2003680"/>
            <a:ext cx="6929358" cy="373844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b="1" dirty="0">
                <a:solidFill>
                  <a:schemeClr val="bg1"/>
                </a:solidFill>
              </a:rPr>
              <a:t>relazione di apertura del Presidente o del coordinatore. </a:t>
            </a:r>
            <a:r>
              <a:rPr lang="it-IT" sz="3200" dirty="0">
                <a:solidFill>
                  <a:schemeClr val="bg1"/>
                </a:solidFill>
              </a:rPr>
              <a:t>Deve essere concisa e breve per non rubare tempo al dibattito che invece deve occupare la maggior parte del tempo a disposizione</a:t>
            </a:r>
          </a:p>
        </p:txBody>
      </p:sp>
      <p:sp>
        <p:nvSpPr>
          <p:cNvPr id="8" name="Rettangolo 7"/>
          <p:cNvSpPr/>
          <p:nvPr/>
        </p:nvSpPr>
        <p:spPr>
          <a:xfrm>
            <a:off x="1475656" y="2485432"/>
            <a:ext cx="6929358" cy="373844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solidFill>
                  <a:schemeClr val="bg1"/>
                </a:solidFill>
              </a:rPr>
              <a:t>dibattito aperto, ampio ed esauriente. </a:t>
            </a:r>
            <a:r>
              <a:rPr lang="it-IT" sz="2400" dirty="0">
                <a:solidFill>
                  <a:schemeClr val="bg1"/>
                </a:solidFill>
              </a:rPr>
              <a:t>Tutti i partecipanti devono essere messi in condizione di esprimere la propria opinione. Questo comporta che devono essere fornite informazioni sufficienti e oggettive sull’ordine del giorno da votare, ma comporta anche da un punto di vista pratico che la situazione debba essere idonea a che tutti possano parlare. Vedremo meglio fra breve cosa significa in concreto</a:t>
            </a:r>
          </a:p>
        </p:txBody>
      </p:sp>
      <p:sp>
        <p:nvSpPr>
          <p:cNvPr id="9" name="Rettangolo 8"/>
          <p:cNvSpPr/>
          <p:nvPr/>
        </p:nvSpPr>
        <p:spPr>
          <a:xfrm>
            <a:off x="2051720" y="2989694"/>
            <a:ext cx="6929358" cy="373844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solidFill>
                  <a:schemeClr val="bg1"/>
                </a:solidFill>
              </a:rPr>
              <a:t>presentazione di eventuali proposte alternative e/o emendamenti. </a:t>
            </a:r>
            <a:r>
              <a:rPr lang="it-IT" sz="2400" dirty="0">
                <a:solidFill>
                  <a:schemeClr val="bg1"/>
                </a:solidFill>
              </a:rPr>
              <a:t>Proposte alternative o emendamenti devono essere esposti, discussi e votati alla stregua e con la dignità della proposta iniziale ammesso che vi sia (chi illustra l’ordine del giorno potrebbe andare in assemblea in maniera </a:t>
            </a:r>
            <a:r>
              <a:rPr lang="it-IT" sz="2400" i="1" dirty="0">
                <a:solidFill>
                  <a:schemeClr val="bg1"/>
                </a:solidFill>
              </a:rPr>
              <a:t>aperta </a:t>
            </a:r>
            <a:r>
              <a:rPr lang="it-IT" sz="2400" dirty="0">
                <a:solidFill>
                  <a:schemeClr val="bg1"/>
                </a:solidFill>
              </a:rPr>
              <a:t>cioè senza una proposta da mettere in discussione e poi ai voti)</a:t>
            </a:r>
          </a:p>
        </p:txBody>
      </p:sp>
    </p:spTree>
    <p:extLst>
      <p:ext uri="{BB962C8B-B14F-4D97-AF65-F5344CB8AC3E}">
        <p14:creationId xmlns:p14="http://schemas.microsoft.com/office/powerpoint/2010/main" val="262186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4" grpId="0" animBg="1"/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/>
          <p:cNvSpPr txBox="1"/>
          <p:nvPr/>
        </p:nvSpPr>
        <p:spPr>
          <a:xfrm>
            <a:off x="251520" y="268616"/>
            <a:ext cx="8640960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6600" dirty="0"/>
              <a:t>I TAVOLI DI LAVORO</a:t>
            </a:r>
          </a:p>
          <a:p>
            <a:pPr algn="ctr"/>
            <a:endParaRPr lang="it-IT" sz="2800" dirty="0"/>
          </a:p>
          <a:p>
            <a:pPr algn="ctr"/>
            <a:r>
              <a:rPr lang="it-IT" sz="2800" dirty="0"/>
              <a:t>DETTI ANCHE:</a:t>
            </a:r>
          </a:p>
          <a:p>
            <a:pPr algn="ctr"/>
            <a:endParaRPr lang="it-IT" sz="2800" dirty="0"/>
          </a:p>
          <a:p>
            <a:pPr algn="ctr"/>
            <a:r>
              <a:rPr lang="it-IT" sz="2800" dirty="0"/>
              <a:t>GRUPPI DI LAVORO</a:t>
            </a:r>
          </a:p>
          <a:p>
            <a:pPr algn="ctr"/>
            <a:r>
              <a:rPr lang="it-IT" sz="2800" dirty="0"/>
              <a:t>TAVOLI TEMATICI</a:t>
            </a:r>
          </a:p>
          <a:p>
            <a:pPr algn="ctr"/>
            <a:r>
              <a:rPr lang="it-IT" sz="2800" dirty="0"/>
              <a:t>GRUPPI DI ASCOLTO</a:t>
            </a:r>
          </a:p>
          <a:p>
            <a:pPr algn="ctr"/>
            <a:endParaRPr lang="it-IT" sz="2800" dirty="0"/>
          </a:p>
          <a:p>
            <a:pPr algn="ctr"/>
            <a:r>
              <a:rPr lang="it-IT" sz="2800" dirty="0"/>
              <a:t>ECC..</a:t>
            </a:r>
            <a:endParaRPr lang="it-IT" sz="2400" dirty="0"/>
          </a:p>
        </p:txBody>
      </p:sp>
      <p:pic>
        <p:nvPicPr>
          <p:cNvPr id="1026" name="Picture 2" descr="C:\Users\Utente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0" y="268616"/>
            <a:ext cx="9001000" cy="6522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5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/>
          <p:cNvSpPr txBox="1"/>
          <p:nvPr/>
        </p:nvSpPr>
        <p:spPr>
          <a:xfrm>
            <a:off x="251520" y="268616"/>
            <a:ext cx="8640960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6600" dirty="0"/>
              <a:t>PERCHE’ SI ORGANIZZANO?</a:t>
            </a:r>
          </a:p>
          <a:p>
            <a:pPr algn="ctr"/>
            <a:endParaRPr lang="it-IT" sz="6600" dirty="0"/>
          </a:p>
          <a:p>
            <a:pPr algn="ctr"/>
            <a:endParaRPr lang="it-IT" sz="6600" dirty="0"/>
          </a:p>
          <a:p>
            <a:pPr algn="ctr"/>
            <a:endParaRPr lang="it-IT" sz="6600" dirty="0"/>
          </a:p>
          <a:p>
            <a:pPr algn="ctr"/>
            <a:r>
              <a:rPr lang="it-IT" sz="2800" dirty="0"/>
              <a:t>per approfondire determinati argomenti</a:t>
            </a:r>
          </a:p>
          <a:p>
            <a:pPr algn="ctr"/>
            <a:r>
              <a:rPr lang="it-IT" sz="2800" dirty="0"/>
              <a:t>per consentire a tutti di esprimersi in modo informato e consapevole su un determinato ordine del giorno</a:t>
            </a:r>
          </a:p>
          <a:p>
            <a:pPr algn="ctr"/>
            <a:endParaRPr lang="it-IT" sz="2800" dirty="0"/>
          </a:p>
        </p:txBody>
      </p:sp>
      <p:pic>
        <p:nvPicPr>
          <p:cNvPr id="2050" name="Picture 2" descr="C:\Users\Utente\Desktop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8" y="548680"/>
            <a:ext cx="9133700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tente\Desktop\10150811_453624661449961_96226121951735899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188"/>
            <a:ext cx="9144000" cy="614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847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7733" y="15112"/>
            <a:ext cx="9141862" cy="715830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200" dirty="0"/>
              <a:t>Siamo arrivati a delineare un quadro operativo che, di fronte alle modalità di comunicazione che si vedono in televisione appare completamente nuovo. Ma non finiremo mai di smentirlo. Non sono nuovi i principi del pluralismo, del rispetto e della valorizzazione della persona umana, della dignità e della politicità dell’uomo (</a:t>
            </a:r>
            <a:r>
              <a:rPr lang="it-IT" sz="3200" i="1" dirty="0" err="1"/>
              <a:t>zòon</a:t>
            </a:r>
            <a:r>
              <a:rPr lang="it-IT" sz="3200" i="1" dirty="0"/>
              <a:t> </a:t>
            </a:r>
            <a:r>
              <a:rPr lang="it-IT" sz="3200" i="1" dirty="0" err="1"/>
              <a:t>politikòn</a:t>
            </a:r>
            <a:r>
              <a:rPr lang="it-IT" sz="3200" dirty="0"/>
              <a:t>); politicità dell’uomo che non è più succube né suddito né delegante di una sovranità finta, ma soggetto attivo che fa, opera e controlla i pubblici poteri. E’ solo arrivato il momento di concretizzare tali principi e di restituire all’uomo la sua dignità di sovrano.</a:t>
            </a:r>
          </a:p>
        </p:txBody>
      </p:sp>
    </p:spTree>
    <p:extLst>
      <p:ext uri="{BB962C8B-B14F-4D97-AF65-F5344CB8AC3E}">
        <p14:creationId xmlns:p14="http://schemas.microsoft.com/office/powerpoint/2010/main" val="178122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Tecnologi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cnologi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nologi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547</TotalTime>
  <Words>635</Words>
  <Application>Microsoft Office PowerPoint</Application>
  <PresentationFormat>Presentazione su schermo (4:3)</PresentationFormat>
  <Paragraphs>48</Paragraphs>
  <Slides>10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7" baseType="lpstr">
      <vt:lpstr>Arial</vt:lpstr>
      <vt:lpstr>Arial Black</vt:lpstr>
      <vt:lpstr>Brush Script MT</vt:lpstr>
      <vt:lpstr>Calibri</vt:lpstr>
      <vt:lpstr>Franklin Gothic Book</vt:lpstr>
      <vt:lpstr>Wingdings 2</vt:lpstr>
      <vt:lpstr>Tecnologia</vt:lpstr>
      <vt:lpstr>Presentazione standard di PowerPoint</vt:lpstr>
      <vt:lpstr>L’ASSEMBLEA PUBBLICA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Utente</dc:creator>
  <cp:lastModifiedBy>Carlo Di Marco</cp:lastModifiedBy>
  <cp:revision>48</cp:revision>
  <dcterms:created xsi:type="dcterms:W3CDTF">2014-03-18T18:34:43Z</dcterms:created>
  <dcterms:modified xsi:type="dcterms:W3CDTF">2021-11-11T16:47:01Z</dcterms:modified>
</cp:coreProperties>
</file>